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9" r:id="rId2"/>
    <p:sldId id="265" r:id="rId3"/>
    <p:sldId id="271" r:id="rId4"/>
    <p:sldId id="268" r:id="rId5"/>
    <p:sldId id="284" r:id="rId6"/>
    <p:sldId id="262" r:id="rId7"/>
    <p:sldId id="257" r:id="rId8"/>
    <p:sldId id="259" r:id="rId9"/>
    <p:sldId id="283" r:id="rId10"/>
    <p:sldId id="277" r:id="rId11"/>
    <p:sldId id="285" r:id="rId12"/>
    <p:sldId id="301" r:id="rId13"/>
    <p:sldId id="307" r:id="rId14"/>
    <p:sldId id="315" r:id="rId15"/>
    <p:sldId id="316" r:id="rId16"/>
    <p:sldId id="317" r:id="rId17"/>
    <p:sldId id="319" r:id="rId18"/>
    <p:sldId id="309" r:id="rId19"/>
    <p:sldId id="320" r:id="rId20"/>
    <p:sldId id="302" r:id="rId21"/>
    <p:sldId id="300" r:id="rId22"/>
    <p:sldId id="286" r:id="rId23"/>
    <p:sldId id="274" r:id="rId24"/>
    <p:sldId id="287" r:id="rId25"/>
    <p:sldId id="288" r:id="rId26"/>
    <p:sldId id="289" r:id="rId27"/>
    <p:sldId id="290" r:id="rId28"/>
    <p:sldId id="293" r:id="rId29"/>
    <p:sldId id="291" r:id="rId30"/>
    <p:sldId id="295" r:id="rId31"/>
    <p:sldId id="296" r:id="rId32"/>
    <p:sldId id="294" r:id="rId33"/>
    <p:sldId id="298" r:id="rId34"/>
    <p:sldId id="299" r:id="rId35"/>
    <p:sldId id="292" r:id="rId36"/>
    <p:sldId id="281" r:id="rId37"/>
  </p:sldIdLst>
  <p:sldSz cx="9144000" cy="6858000" type="screen4x3"/>
  <p:notesSz cx="6858000" cy="9144000"/>
  <p:defaultTextStyle>
    <a:defPPr>
      <a:defRPr lang="mn-M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94660"/>
  </p:normalViewPr>
  <p:slideViewPr>
    <p:cSldViewPr>
      <p:cViewPr>
        <p:scale>
          <a:sx n="100" d="100"/>
          <a:sy n="100" d="100"/>
        </p:scale>
        <p:origin x="-564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B4AF6-7FB1-467D-99EE-CE8C11CC6FA7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1302C9-E079-4C09-9070-BB1F11160A07}">
      <dgm:prSet phldrT="[Text]" custT="1"/>
      <dgm:spPr/>
      <dgm:t>
        <a:bodyPr/>
        <a:lstStyle/>
        <a:p>
          <a:endParaRPr lang="mn-MN"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  <a:p>
          <a:endParaRPr lang="mn-MN"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  <a:p>
          <a:r>
            <a:rPr lang="mn-MN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бүрдүүлэх, боловсруулах, хуваарилах,    ашиглах, шинэчилж сайжруулах, хадгалах  хамгаалах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3A9127E-0F54-4E4C-9DF1-196174B0FB04}" type="parTrans" cxnId="{BD1A577E-0D96-468A-86D6-DBDFAD9ADB5D}">
      <dgm:prSet/>
      <dgm:spPr/>
      <dgm:t>
        <a:bodyPr/>
        <a:lstStyle/>
        <a:p>
          <a:endParaRPr lang="en-US"/>
        </a:p>
      </dgm:t>
    </dgm:pt>
    <dgm:pt modelId="{5F898C61-3ABC-4A61-B027-8649362A96EA}" type="sibTrans" cxnId="{BD1A577E-0D96-468A-86D6-DBDFAD9ADB5D}">
      <dgm:prSet/>
      <dgm:spPr/>
      <dgm:t>
        <a:bodyPr/>
        <a:lstStyle/>
        <a:p>
          <a:endParaRPr lang="en-US"/>
        </a:p>
      </dgm:t>
    </dgm:pt>
    <dgm:pt modelId="{9FE46AE1-3D6A-4B36-A900-463F6C48E23B}">
      <dgm:prSet phldrT="[Text]" custT="1"/>
      <dgm:spPr/>
      <dgm:t>
        <a:bodyPr/>
        <a:lstStyle/>
        <a:p>
          <a:r>
            <a:rPr lang="mn-MN" sz="2000" dirty="0" smtClean="0">
              <a:latin typeface="Arial" pitchFamily="34" charset="0"/>
              <a:cs typeface="Arial" pitchFamily="34" charset="0"/>
            </a:rPr>
            <a:t>Технологи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2BD61809-3FB5-487A-B152-B6744474EAFE}" type="parTrans" cxnId="{6D795EFF-5AF8-4880-8AF8-6AA38ED3E8AD}">
      <dgm:prSet/>
      <dgm:spPr/>
      <dgm:t>
        <a:bodyPr/>
        <a:lstStyle/>
        <a:p>
          <a:endParaRPr lang="en-US"/>
        </a:p>
      </dgm:t>
    </dgm:pt>
    <dgm:pt modelId="{A792FD2B-90DE-4FAD-B318-5E5F87E3B44C}" type="sibTrans" cxnId="{6D795EFF-5AF8-4880-8AF8-6AA38ED3E8AD}">
      <dgm:prSet/>
      <dgm:spPr/>
      <dgm:t>
        <a:bodyPr/>
        <a:lstStyle/>
        <a:p>
          <a:endParaRPr lang="en-US"/>
        </a:p>
      </dgm:t>
    </dgm:pt>
    <dgm:pt modelId="{CF949584-EED8-4A32-9E5E-3519449014BD}">
      <dgm:prSet phldrT="[Text]" custT="1"/>
      <dgm:spPr/>
      <dgm:t>
        <a:bodyPr/>
        <a:lstStyle/>
        <a:p>
          <a:r>
            <a:rPr lang="mn-MN" sz="2000" dirty="0" smtClean="0">
              <a:latin typeface="Arial" pitchFamily="34" charset="0"/>
              <a:cs typeface="Arial" pitchFamily="34" charset="0"/>
            </a:rPr>
            <a:t>Бодлого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E6C13110-6443-4C1B-9DB7-537188BF352A}" type="parTrans" cxnId="{50F52C80-675D-4100-8BED-AF94D57AC34A}">
      <dgm:prSet/>
      <dgm:spPr/>
      <dgm:t>
        <a:bodyPr/>
        <a:lstStyle/>
        <a:p>
          <a:endParaRPr lang="en-US"/>
        </a:p>
      </dgm:t>
    </dgm:pt>
    <dgm:pt modelId="{8A96E04D-8922-41E0-8E03-CB7651C64631}" type="sibTrans" cxnId="{50F52C80-675D-4100-8BED-AF94D57AC34A}">
      <dgm:prSet/>
      <dgm:spPr/>
      <dgm:t>
        <a:bodyPr/>
        <a:lstStyle/>
        <a:p>
          <a:endParaRPr lang="en-US"/>
        </a:p>
      </dgm:t>
    </dgm:pt>
    <dgm:pt modelId="{4E202091-67DE-44D6-8C2A-C78D7AAF7556}">
      <dgm:prSet phldrT="[Text]" custT="1"/>
      <dgm:spPr/>
      <dgm:t>
        <a:bodyPr/>
        <a:lstStyle/>
        <a:p>
          <a:r>
            <a:rPr lang="mn-MN" sz="2000" dirty="0" smtClean="0">
              <a:latin typeface="Arial" pitchFamily="34" charset="0"/>
              <a:cs typeface="Arial" pitchFamily="34" charset="0"/>
            </a:rPr>
            <a:t>Стандарт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D515952B-3692-4238-AB8F-95B7AD653697}" type="parTrans" cxnId="{9E296A16-9AD1-413F-9752-DB768905A86C}">
      <dgm:prSet/>
      <dgm:spPr/>
      <dgm:t>
        <a:bodyPr/>
        <a:lstStyle/>
        <a:p>
          <a:endParaRPr lang="en-US"/>
        </a:p>
      </dgm:t>
    </dgm:pt>
    <dgm:pt modelId="{895C59A3-BE7F-4CB0-8742-D6EAAD03D4A5}" type="sibTrans" cxnId="{9E296A16-9AD1-413F-9752-DB768905A86C}">
      <dgm:prSet/>
      <dgm:spPr/>
      <dgm:t>
        <a:bodyPr/>
        <a:lstStyle/>
        <a:p>
          <a:endParaRPr lang="en-US"/>
        </a:p>
      </dgm:t>
    </dgm:pt>
    <dgm:pt modelId="{9F994FDA-A1E6-471C-BFE7-D899BFB1798F}">
      <dgm:prSet phldrT="[Text]" custT="1"/>
      <dgm:spPr/>
      <dgm:t>
        <a:bodyPr/>
        <a:lstStyle/>
        <a:p>
          <a:r>
            <a:rPr lang="mn-MN" sz="2000" dirty="0" smtClean="0">
              <a:latin typeface="Arial" pitchFamily="34" charset="0"/>
              <a:cs typeface="Arial" pitchFamily="34" charset="0"/>
            </a:rPr>
            <a:t>Хүний нөөц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DFD86CE0-F782-4C2D-98D4-2FF9D9AA381B}" type="parTrans" cxnId="{59371940-4709-435C-BAC1-D6F968DA4837}">
      <dgm:prSet/>
      <dgm:spPr/>
      <dgm:t>
        <a:bodyPr/>
        <a:lstStyle/>
        <a:p>
          <a:endParaRPr lang="en-US"/>
        </a:p>
      </dgm:t>
    </dgm:pt>
    <dgm:pt modelId="{F7B6D866-3DD6-4505-89F4-58111C7EE2B1}" type="sibTrans" cxnId="{59371940-4709-435C-BAC1-D6F968DA4837}">
      <dgm:prSet/>
      <dgm:spPr/>
      <dgm:t>
        <a:bodyPr/>
        <a:lstStyle/>
        <a:p>
          <a:endParaRPr lang="en-US"/>
        </a:p>
      </dgm:t>
    </dgm:pt>
    <dgm:pt modelId="{65B68C25-00AC-4F6A-8E40-CC0866A8148F}" type="pres">
      <dgm:prSet presAssocID="{8B7B4AF6-7FB1-467D-99EE-CE8C11CC6F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40C811-08DA-4CBF-AA99-1C02D41CCC20}" type="pres">
      <dgm:prSet presAssocID="{B01302C9-E079-4C09-9070-BB1F11160A07}" presName="centerShape" presStyleLbl="node0" presStyleIdx="0" presStyleCnt="1" custScaleX="185882" custScaleY="134196"/>
      <dgm:spPr/>
      <dgm:t>
        <a:bodyPr/>
        <a:lstStyle/>
        <a:p>
          <a:endParaRPr lang="en-US"/>
        </a:p>
      </dgm:t>
    </dgm:pt>
    <dgm:pt modelId="{7AF22BF7-7B46-4FCD-8562-28DD5D6F4408}" type="pres">
      <dgm:prSet presAssocID="{9FE46AE1-3D6A-4B36-A900-463F6C48E23B}" presName="node" presStyleLbl="node1" presStyleIdx="0" presStyleCnt="4" custScaleX="168102" custRadScaleRad="104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DB9C0-8F1F-46F2-A884-F743AC146B1E}" type="pres">
      <dgm:prSet presAssocID="{9FE46AE1-3D6A-4B36-A900-463F6C48E23B}" presName="dummy" presStyleCnt="0"/>
      <dgm:spPr/>
      <dgm:t>
        <a:bodyPr/>
        <a:lstStyle/>
        <a:p>
          <a:endParaRPr lang="en-US"/>
        </a:p>
      </dgm:t>
    </dgm:pt>
    <dgm:pt modelId="{D432A456-534E-4A26-BF67-F2BA8BCC6E27}" type="pres">
      <dgm:prSet presAssocID="{A792FD2B-90DE-4FAD-B318-5E5F87E3B44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79589F6-DA3E-41C7-BCB2-13BB29F382C9}" type="pres">
      <dgm:prSet presAssocID="{CF949584-EED8-4A32-9E5E-3519449014BD}" presName="node" presStyleLbl="node1" presStyleIdx="1" presStyleCnt="4" custScaleX="140804" custRadScaleRad="137789" custRadScaleInc="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3F662-6748-4A22-BBF7-B64DA25B17C7}" type="pres">
      <dgm:prSet presAssocID="{CF949584-EED8-4A32-9E5E-3519449014BD}" presName="dummy" presStyleCnt="0"/>
      <dgm:spPr/>
      <dgm:t>
        <a:bodyPr/>
        <a:lstStyle/>
        <a:p>
          <a:endParaRPr lang="en-US"/>
        </a:p>
      </dgm:t>
    </dgm:pt>
    <dgm:pt modelId="{BADDF168-B0E1-4C42-B448-CA96A6AA7A42}" type="pres">
      <dgm:prSet presAssocID="{8A96E04D-8922-41E0-8E03-CB7651C6463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4C80C2B-111B-420F-8B19-3EBFC5EBE670}" type="pres">
      <dgm:prSet presAssocID="{4E202091-67DE-44D6-8C2A-C78D7AAF7556}" presName="node" presStyleLbl="node1" presStyleIdx="2" presStyleCnt="4" custScaleX="162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743DC-036E-4537-8070-DFC72E66E197}" type="pres">
      <dgm:prSet presAssocID="{4E202091-67DE-44D6-8C2A-C78D7AAF7556}" presName="dummy" presStyleCnt="0"/>
      <dgm:spPr/>
      <dgm:t>
        <a:bodyPr/>
        <a:lstStyle/>
        <a:p>
          <a:endParaRPr lang="en-US"/>
        </a:p>
      </dgm:t>
    </dgm:pt>
    <dgm:pt modelId="{C8C85A7D-0A71-49EE-8C3C-3D86F34FAF60}" type="pres">
      <dgm:prSet presAssocID="{895C59A3-BE7F-4CB0-8742-D6EAAD03D4A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23F5253-E160-4333-9AEB-835469B6D6D7}" type="pres">
      <dgm:prSet presAssocID="{9F994FDA-A1E6-471C-BFE7-D899BFB1798F}" presName="node" presStyleLbl="node1" presStyleIdx="3" presStyleCnt="4" custScaleX="160332" custRadScaleRad="148234" custRadScaleInc="-3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0ACFB-B0C4-4FC3-8FD9-891F592017F0}" type="pres">
      <dgm:prSet presAssocID="{9F994FDA-A1E6-471C-BFE7-D899BFB1798F}" presName="dummy" presStyleCnt="0"/>
      <dgm:spPr/>
      <dgm:t>
        <a:bodyPr/>
        <a:lstStyle/>
        <a:p>
          <a:endParaRPr lang="en-US"/>
        </a:p>
      </dgm:t>
    </dgm:pt>
    <dgm:pt modelId="{40B66477-27AA-49A0-B8A2-CA4447EE0C52}" type="pres">
      <dgm:prSet presAssocID="{F7B6D866-3DD6-4505-89F4-58111C7EE2B1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E296A16-9AD1-413F-9752-DB768905A86C}" srcId="{B01302C9-E079-4C09-9070-BB1F11160A07}" destId="{4E202091-67DE-44D6-8C2A-C78D7AAF7556}" srcOrd="2" destOrd="0" parTransId="{D515952B-3692-4238-AB8F-95B7AD653697}" sibTransId="{895C59A3-BE7F-4CB0-8742-D6EAAD03D4A5}"/>
    <dgm:cxn modelId="{649F363C-7576-4000-9B8A-4FCB0B9EA31A}" type="presOf" srcId="{8B7B4AF6-7FB1-467D-99EE-CE8C11CC6FA7}" destId="{65B68C25-00AC-4F6A-8E40-CC0866A8148F}" srcOrd="0" destOrd="0" presId="urn:microsoft.com/office/officeart/2005/8/layout/radial6"/>
    <dgm:cxn modelId="{4EF34A68-CB3F-4C39-84FA-3BB96E4B8E35}" type="presOf" srcId="{A792FD2B-90DE-4FAD-B318-5E5F87E3B44C}" destId="{D432A456-534E-4A26-BF67-F2BA8BCC6E27}" srcOrd="0" destOrd="0" presId="urn:microsoft.com/office/officeart/2005/8/layout/radial6"/>
    <dgm:cxn modelId="{ECB7870B-EE2A-4470-824B-11E98767FF94}" type="presOf" srcId="{B01302C9-E079-4C09-9070-BB1F11160A07}" destId="{4740C811-08DA-4CBF-AA99-1C02D41CCC20}" srcOrd="0" destOrd="0" presId="urn:microsoft.com/office/officeart/2005/8/layout/radial6"/>
    <dgm:cxn modelId="{66DEB478-3192-4D39-ACC7-779DAF08AF49}" type="presOf" srcId="{9FE46AE1-3D6A-4B36-A900-463F6C48E23B}" destId="{7AF22BF7-7B46-4FCD-8562-28DD5D6F4408}" srcOrd="0" destOrd="0" presId="urn:microsoft.com/office/officeart/2005/8/layout/radial6"/>
    <dgm:cxn modelId="{BD1A577E-0D96-468A-86D6-DBDFAD9ADB5D}" srcId="{8B7B4AF6-7FB1-467D-99EE-CE8C11CC6FA7}" destId="{B01302C9-E079-4C09-9070-BB1F11160A07}" srcOrd="0" destOrd="0" parTransId="{73A9127E-0F54-4E4C-9DF1-196174B0FB04}" sibTransId="{5F898C61-3ABC-4A61-B027-8649362A96EA}"/>
    <dgm:cxn modelId="{266279AC-038C-41CA-AFA1-517D8BE736EB}" type="presOf" srcId="{895C59A3-BE7F-4CB0-8742-D6EAAD03D4A5}" destId="{C8C85A7D-0A71-49EE-8C3C-3D86F34FAF60}" srcOrd="0" destOrd="0" presId="urn:microsoft.com/office/officeart/2005/8/layout/radial6"/>
    <dgm:cxn modelId="{F4EC70DA-1764-4AC8-93AF-51C786C8A04F}" type="presOf" srcId="{8A96E04D-8922-41E0-8E03-CB7651C64631}" destId="{BADDF168-B0E1-4C42-B448-CA96A6AA7A42}" srcOrd="0" destOrd="0" presId="urn:microsoft.com/office/officeart/2005/8/layout/radial6"/>
    <dgm:cxn modelId="{28476759-2B13-4FB2-B2F6-1AD829C2EA2B}" type="presOf" srcId="{CF949584-EED8-4A32-9E5E-3519449014BD}" destId="{979589F6-DA3E-41C7-BCB2-13BB29F382C9}" srcOrd="0" destOrd="0" presId="urn:microsoft.com/office/officeart/2005/8/layout/radial6"/>
    <dgm:cxn modelId="{6D795EFF-5AF8-4880-8AF8-6AA38ED3E8AD}" srcId="{B01302C9-E079-4C09-9070-BB1F11160A07}" destId="{9FE46AE1-3D6A-4B36-A900-463F6C48E23B}" srcOrd="0" destOrd="0" parTransId="{2BD61809-3FB5-487A-B152-B6744474EAFE}" sibTransId="{A792FD2B-90DE-4FAD-B318-5E5F87E3B44C}"/>
    <dgm:cxn modelId="{99F8A449-C781-492C-8B3A-E828A094604D}" type="presOf" srcId="{9F994FDA-A1E6-471C-BFE7-D899BFB1798F}" destId="{A23F5253-E160-4333-9AEB-835469B6D6D7}" srcOrd="0" destOrd="0" presId="urn:microsoft.com/office/officeart/2005/8/layout/radial6"/>
    <dgm:cxn modelId="{95523739-B21C-4093-A1AC-15FB24091372}" type="presOf" srcId="{F7B6D866-3DD6-4505-89F4-58111C7EE2B1}" destId="{40B66477-27AA-49A0-B8A2-CA4447EE0C52}" srcOrd="0" destOrd="0" presId="urn:microsoft.com/office/officeart/2005/8/layout/radial6"/>
    <dgm:cxn modelId="{9704A3AF-6E8C-442C-BA8E-9BBCF4798464}" type="presOf" srcId="{4E202091-67DE-44D6-8C2A-C78D7AAF7556}" destId="{74C80C2B-111B-420F-8B19-3EBFC5EBE670}" srcOrd="0" destOrd="0" presId="urn:microsoft.com/office/officeart/2005/8/layout/radial6"/>
    <dgm:cxn modelId="{50F52C80-675D-4100-8BED-AF94D57AC34A}" srcId="{B01302C9-E079-4C09-9070-BB1F11160A07}" destId="{CF949584-EED8-4A32-9E5E-3519449014BD}" srcOrd="1" destOrd="0" parTransId="{E6C13110-6443-4C1B-9DB7-537188BF352A}" sibTransId="{8A96E04D-8922-41E0-8E03-CB7651C64631}"/>
    <dgm:cxn modelId="{59371940-4709-435C-BAC1-D6F968DA4837}" srcId="{B01302C9-E079-4C09-9070-BB1F11160A07}" destId="{9F994FDA-A1E6-471C-BFE7-D899BFB1798F}" srcOrd="3" destOrd="0" parTransId="{DFD86CE0-F782-4C2D-98D4-2FF9D9AA381B}" sibTransId="{F7B6D866-3DD6-4505-89F4-58111C7EE2B1}"/>
    <dgm:cxn modelId="{6D5CEE95-4608-4BE8-86F0-4B7F3C23A994}" type="presParOf" srcId="{65B68C25-00AC-4F6A-8E40-CC0866A8148F}" destId="{4740C811-08DA-4CBF-AA99-1C02D41CCC20}" srcOrd="0" destOrd="0" presId="urn:microsoft.com/office/officeart/2005/8/layout/radial6"/>
    <dgm:cxn modelId="{DC845E46-64D7-44AC-B701-C2A3FD2429B7}" type="presParOf" srcId="{65B68C25-00AC-4F6A-8E40-CC0866A8148F}" destId="{7AF22BF7-7B46-4FCD-8562-28DD5D6F4408}" srcOrd="1" destOrd="0" presId="urn:microsoft.com/office/officeart/2005/8/layout/radial6"/>
    <dgm:cxn modelId="{7E84BC48-6688-4184-A363-E85524DC6106}" type="presParOf" srcId="{65B68C25-00AC-4F6A-8E40-CC0866A8148F}" destId="{A82DB9C0-8F1F-46F2-A884-F743AC146B1E}" srcOrd="2" destOrd="0" presId="urn:microsoft.com/office/officeart/2005/8/layout/radial6"/>
    <dgm:cxn modelId="{4DC76E21-5891-4B36-A8D5-13FBC5192255}" type="presParOf" srcId="{65B68C25-00AC-4F6A-8E40-CC0866A8148F}" destId="{D432A456-534E-4A26-BF67-F2BA8BCC6E27}" srcOrd="3" destOrd="0" presId="urn:microsoft.com/office/officeart/2005/8/layout/radial6"/>
    <dgm:cxn modelId="{A2DF06FF-428B-43E1-9AB6-83BE8600EB49}" type="presParOf" srcId="{65B68C25-00AC-4F6A-8E40-CC0866A8148F}" destId="{979589F6-DA3E-41C7-BCB2-13BB29F382C9}" srcOrd="4" destOrd="0" presId="urn:microsoft.com/office/officeart/2005/8/layout/radial6"/>
    <dgm:cxn modelId="{693B755A-561A-448D-AA4D-1DBE352F7BDE}" type="presParOf" srcId="{65B68C25-00AC-4F6A-8E40-CC0866A8148F}" destId="{B193F662-6748-4A22-BBF7-B64DA25B17C7}" srcOrd="5" destOrd="0" presId="urn:microsoft.com/office/officeart/2005/8/layout/radial6"/>
    <dgm:cxn modelId="{DD729DD7-C30F-4582-9E30-35D8AB995177}" type="presParOf" srcId="{65B68C25-00AC-4F6A-8E40-CC0866A8148F}" destId="{BADDF168-B0E1-4C42-B448-CA96A6AA7A42}" srcOrd="6" destOrd="0" presId="urn:microsoft.com/office/officeart/2005/8/layout/radial6"/>
    <dgm:cxn modelId="{7E2436F9-70DD-4A47-A46E-6099447BACD3}" type="presParOf" srcId="{65B68C25-00AC-4F6A-8E40-CC0866A8148F}" destId="{74C80C2B-111B-420F-8B19-3EBFC5EBE670}" srcOrd="7" destOrd="0" presId="urn:microsoft.com/office/officeart/2005/8/layout/radial6"/>
    <dgm:cxn modelId="{305498B8-0450-490C-A1B7-8178C526F7E8}" type="presParOf" srcId="{65B68C25-00AC-4F6A-8E40-CC0866A8148F}" destId="{3B2743DC-036E-4537-8070-DFC72E66E197}" srcOrd="8" destOrd="0" presId="urn:microsoft.com/office/officeart/2005/8/layout/radial6"/>
    <dgm:cxn modelId="{DAE47484-2474-404C-A7CF-747A6FC42F4A}" type="presParOf" srcId="{65B68C25-00AC-4F6A-8E40-CC0866A8148F}" destId="{C8C85A7D-0A71-49EE-8C3C-3D86F34FAF60}" srcOrd="9" destOrd="0" presId="urn:microsoft.com/office/officeart/2005/8/layout/radial6"/>
    <dgm:cxn modelId="{07E2410C-CBF1-4E15-941B-7305DF4CBD76}" type="presParOf" srcId="{65B68C25-00AC-4F6A-8E40-CC0866A8148F}" destId="{A23F5253-E160-4333-9AEB-835469B6D6D7}" srcOrd="10" destOrd="0" presId="urn:microsoft.com/office/officeart/2005/8/layout/radial6"/>
    <dgm:cxn modelId="{A34833F0-1F37-4C5C-8D4E-2C0771B7F6BC}" type="presParOf" srcId="{65B68C25-00AC-4F6A-8E40-CC0866A8148F}" destId="{BDF0ACFB-B0C4-4FC3-8FD9-891F592017F0}" srcOrd="11" destOrd="0" presId="urn:microsoft.com/office/officeart/2005/8/layout/radial6"/>
    <dgm:cxn modelId="{94922955-4131-44A9-867B-8084038A6AAB}" type="presParOf" srcId="{65B68C25-00AC-4F6A-8E40-CC0866A8148F}" destId="{40B66477-27AA-49A0-B8A2-CA4447EE0C5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66477-27AA-49A0-B8A2-CA4447EE0C52}">
      <dsp:nvSpPr>
        <dsp:cNvPr id="0" name=""/>
        <dsp:cNvSpPr/>
      </dsp:nvSpPr>
      <dsp:spPr>
        <a:xfrm>
          <a:off x="872305" y="352862"/>
          <a:ext cx="3574228" cy="3574228"/>
        </a:xfrm>
        <a:prstGeom prst="blockArc">
          <a:avLst>
            <a:gd name="adj1" fmla="val 10427139"/>
            <a:gd name="adj2" fmla="val 17783712"/>
            <a:gd name="adj3" fmla="val 4644"/>
          </a:avLst>
        </a:prstGeom>
        <a:solidFill>
          <a:schemeClr val="accent2">
            <a:hueOff val="521907"/>
            <a:satOff val="-33616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85A7D-0A71-49EE-8C3C-3D86F34FAF60}">
      <dsp:nvSpPr>
        <dsp:cNvPr id="0" name=""/>
        <dsp:cNvSpPr/>
      </dsp:nvSpPr>
      <dsp:spPr>
        <a:xfrm>
          <a:off x="873617" y="718317"/>
          <a:ext cx="3574228" cy="3574228"/>
        </a:xfrm>
        <a:prstGeom prst="blockArc">
          <a:avLst>
            <a:gd name="adj1" fmla="val 3819172"/>
            <a:gd name="adj2" fmla="val 11148177"/>
            <a:gd name="adj3" fmla="val 4644"/>
          </a:avLst>
        </a:prstGeom>
        <a:solidFill>
          <a:schemeClr val="accent2">
            <a:hueOff val="347938"/>
            <a:satOff val="-22411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DF168-B0E1-4C42-B448-CA96A6AA7A42}">
      <dsp:nvSpPr>
        <dsp:cNvPr id="0" name=""/>
        <dsp:cNvSpPr/>
      </dsp:nvSpPr>
      <dsp:spPr>
        <a:xfrm>
          <a:off x="2312571" y="668300"/>
          <a:ext cx="3574228" cy="3574228"/>
        </a:xfrm>
        <a:prstGeom prst="blockArc">
          <a:avLst>
            <a:gd name="adj1" fmla="val 21350699"/>
            <a:gd name="adj2" fmla="val 6741937"/>
            <a:gd name="adj3" fmla="val 4644"/>
          </a:avLst>
        </a:prstGeom>
        <a:solidFill>
          <a:schemeClr val="accent2">
            <a:hueOff val="173969"/>
            <a:satOff val="-11205"/>
            <a:lumOff val="-6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2A456-534E-4A26-BF67-F2BA8BCC6E27}">
      <dsp:nvSpPr>
        <dsp:cNvPr id="0" name=""/>
        <dsp:cNvSpPr/>
      </dsp:nvSpPr>
      <dsp:spPr>
        <a:xfrm>
          <a:off x="2313500" y="403147"/>
          <a:ext cx="3574228" cy="3574228"/>
        </a:xfrm>
        <a:prstGeom prst="blockArc">
          <a:avLst>
            <a:gd name="adj1" fmla="val 14856084"/>
            <a:gd name="adj2" fmla="val 273388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0C811-08DA-4CBF-AA99-1C02D41CCC20}">
      <dsp:nvSpPr>
        <dsp:cNvPr id="0" name=""/>
        <dsp:cNvSpPr/>
      </dsp:nvSpPr>
      <dsp:spPr>
        <a:xfrm>
          <a:off x="1905002" y="1219204"/>
          <a:ext cx="3060898" cy="2209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бүрдүүлэх, боловсруулах, хуваарилах,    ашиглах, шинэчилж сайжруулах, хадгалах  хамгаалах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2353260" y="1542820"/>
        <a:ext cx="2164382" cy="1562558"/>
      </dsp:txXfrm>
    </dsp:sp>
    <dsp:sp modelId="{7AF22BF7-7B46-4FCD-8562-28DD5D6F4408}">
      <dsp:nvSpPr>
        <dsp:cNvPr id="0" name=""/>
        <dsp:cNvSpPr/>
      </dsp:nvSpPr>
      <dsp:spPr>
        <a:xfrm>
          <a:off x="2466610" y="0"/>
          <a:ext cx="1937682" cy="1152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itchFamily="34" charset="0"/>
              <a:cs typeface="Arial" pitchFamily="34" charset="0"/>
            </a:rPr>
            <a:t>Технологи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750377" y="168806"/>
        <a:ext cx="1370148" cy="815070"/>
      </dsp:txXfrm>
    </dsp:sp>
    <dsp:sp modelId="{979589F6-DA3E-41C7-BCB2-13BB29F382C9}">
      <dsp:nvSpPr>
        <dsp:cNvPr id="0" name=""/>
        <dsp:cNvSpPr/>
      </dsp:nvSpPr>
      <dsp:spPr>
        <a:xfrm>
          <a:off x="5029204" y="1752594"/>
          <a:ext cx="1623022" cy="1152682"/>
        </a:xfrm>
        <a:prstGeom prst="ellipse">
          <a:avLst/>
        </a:prstGeom>
        <a:solidFill>
          <a:schemeClr val="accent2">
            <a:hueOff val="173969"/>
            <a:satOff val="-11205"/>
            <a:lumOff val="-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itchFamily="34" charset="0"/>
              <a:cs typeface="Arial" pitchFamily="34" charset="0"/>
            </a:rPr>
            <a:t>Бодлого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5266890" y="1921400"/>
        <a:ext cx="1147650" cy="815070"/>
      </dsp:txXfrm>
    </dsp:sp>
    <dsp:sp modelId="{74C80C2B-111B-420F-8B19-3EBFC5EBE670}">
      <dsp:nvSpPr>
        <dsp:cNvPr id="0" name=""/>
        <dsp:cNvSpPr/>
      </dsp:nvSpPr>
      <dsp:spPr>
        <a:xfrm>
          <a:off x="2499294" y="3493376"/>
          <a:ext cx="1872313" cy="1152682"/>
        </a:xfrm>
        <a:prstGeom prst="ellipse">
          <a:avLst/>
        </a:prstGeom>
        <a:solidFill>
          <a:schemeClr val="accent2">
            <a:hueOff val="347938"/>
            <a:satOff val="-22411"/>
            <a:lumOff val="-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itchFamily="34" charset="0"/>
              <a:cs typeface="Arial" pitchFamily="34" charset="0"/>
            </a:rPr>
            <a:t>Стандарт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773488" y="3662182"/>
        <a:ext cx="1323925" cy="815070"/>
      </dsp:txXfrm>
    </dsp:sp>
    <dsp:sp modelId="{A23F5253-E160-4333-9AEB-835469B6D6D7}">
      <dsp:nvSpPr>
        <dsp:cNvPr id="0" name=""/>
        <dsp:cNvSpPr/>
      </dsp:nvSpPr>
      <dsp:spPr>
        <a:xfrm>
          <a:off x="0" y="1752595"/>
          <a:ext cx="1848118" cy="1152682"/>
        </a:xfrm>
        <a:prstGeom prst="ellipse">
          <a:avLst/>
        </a:prstGeom>
        <a:solidFill>
          <a:schemeClr val="accent2">
            <a:hueOff val="521907"/>
            <a:satOff val="-33616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itchFamily="34" charset="0"/>
              <a:cs typeface="Arial" pitchFamily="34" charset="0"/>
            </a:rPr>
            <a:t>Хүний нөөц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70651" y="1921401"/>
        <a:ext cx="1306816" cy="815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FBF23-F9CC-4470-85A9-C347183DD338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n-M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339B9-DCCF-42F6-A2B1-BA369340B01F}" type="slidenum">
              <a:rPr lang="mn-MN" smtClean="0"/>
              <a:pPr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47644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http://www.slideshare.net/AkanshaMishra4/geocoding-for-beginners</a:t>
            </a:r>
          </a:p>
          <a:p>
            <a:endParaRPr lang="mn-M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339B9-DCCF-42F6-A2B1-BA369340B01F}" type="slidenum">
              <a:rPr lang="mn-MN" smtClean="0"/>
              <a:pPr/>
              <a:t>2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87560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http://www.slideshare.net/AkanshaMishra4/geocoding-for-beginners</a:t>
            </a:r>
          </a:p>
          <a:p>
            <a:endParaRPr lang="mn-M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339B9-DCCF-42F6-A2B1-BA369340B01F}" type="slidenum">
              <a:rPr lang="mn-MN" smtClean="0"/>
              <a:pPr/>
              <a:t>3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87560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GNSS-</a:t>
            </a:r>
            <a:r>
              <a:rPr lang="mn-MN" dirty="0" smtClean="0"/>
              <a:t>ийн</a:t>
            </a:r>
            <a:r>
              <a:rPr lang="mn-MN" baseline="0" dirty="0" smtClean="0"/>
              <a:t> байнгын ажиллагаатай улсын хэмжээнд 38, нийслэлийн хэмжээнд 3 станц ажиллаж байна. Үүний үр дүнд бид </a:t>
            </a:r>
            <a:r>
              <a:rPr lang="en-US" baseline="0" dirty="0" smtClean="0"/>
              <a:t>GNSS</a:t>
            </a:r>
            <a:r>
              <a:rPr lang="mn-MN" baseline="0" dirty="0" smtClean="0"/>
              <a:t>-ийн 2 долгионы хүлээн авагч ашиглан байр зүйн болон кадастр, газар доорхи шугам сүлжээний зургийг бодит агшны мэдээллээр тухай бүр шинэчлэх боломжтой болсон.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D862-A0C4-408E-9E3B-27041DED65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0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 smtClean="0"/>
              <a:t>Тус агентлаг 2013 оноос эхлэн </a:t>
            </a:r>
            <a:r>
              <a:rPr lang="en-US" dirty="0" smtClean="0"/>
              <a:t>“</a:t>
            </a:r>
            <a:r>
              <a:rPr lang="mn-MN" dirty="0" smtClean="0"/>
              <a:t>ҮОЗМДБ-ийн суурь мэдээллийг бүрдүүлэх</a:t>
            </a:r>
            <a:r>
              <a:rPr lang="en-US" dirty="0" smtClean="0"/>
              <a:t>”</a:t>
            </a:r>
            <a:r>
              <a:rPr lang="mn-MN" dirty="0" smtClean="0"/>
              <a:t>,</a:t>
            </a:r>
            <a:r>
              <a:rPr lang="mn-MN" baseline="0" dirty="0" smtClean="0"/>
              <a:t> </a:t>
            </a:r>
            <a:r>
              <a:rPr lang="en-US" baseline="0" dirty="0" smtClean="0"/>
              <a:t>“</a:t>
            </a:r>
            <a:r>
              <a:rPr lang="mn-MN" baseline="0" dirty="0" smtClean="0"/>
              <a:t>Кадастрын мэдээллийн сангийн өгөгдлийг батлагдсан солбицол тусгагт хөрвүүлэх</a:t>
            </a:r>
            <a:r>
              <a:rPr lang="en-US" baseline="0" dirty="0" smtClean="0"/>
              <a:t>”</a:t>
            </a:r>
            <a:r>
              <a:rPr lang="mn-MN" baseline="0" dirty="0" smtClean="0"/>
              <a:t>, </a:t>
            </a:r>
            <a:r>
              <a:rPr lang="en-US" baseline="0" dirty="0" smtClean="0"/>
              <a:t>“</a:t>
            </a:r>
            <a:r>
              <a:rPr lang="mn-MN" baseline="0" dirty="0" smtClean="0"/>
              <a:t>Хаягийн мэдээллийн сан байгуулах</a:t>
            </a:r>
            <a:r>
              <a:rPr lang="en-US" baseline="0" dirty="0" smtClean="0"/>
              <a:t>”</a:t>
            </a:r>
            <a:r>
              <a:rPr lang="mn-MN" baseline="0" dirty="0" smtClean="0"/>
              <a:t> гэсэн 3 том төсөл хэрэгжүүлж байна. Энэхүү ажлын хүрээнд дээр дурьдсан</a:t>
            </a:r>
            <a:r>
              <a:rPr lang="mn-MN" dirty="0" smtClean="0"/>
              <a:t> орон зайн суурь мэдээллүүд </a:t>
            </a:r>
            <a:r>
              <a:rPr lang="mn-MN" baseline="0" dirty="0" smtClean="0"/>
              <a:t>2014 оноос эхлэн </a:t>
            </a:r>
            <a:r>
              <a:rPr lang="mn-MN" dirty="0" smtClean="0"/>
              <a:t>бий болж энэ оны эцэс гэхэд дуусгана</a:t>
            </a:r>
            <a:r>
              <a:rPr lang="mn-MN" baseline="0" dirty="0" smtClean="0"/>
              <a:t> гэсэн төлөвлөгөөтэй байгаа. Иймд б</a:t>
            </a:r>
            <a:r>
              <a:rPr lang="mn-MN" dirty="0" smtClean="0"/>
              <a:t>арилга</a:t>
            </a:r>
            <a:r>
              <a:rPr lang="mn-MN" baseline="0" dirty="0" smtClean="0"/>
              <a:t> барих газрын ортофото болон байр зүйн зургаас эхлээд хөрс, ургамал, инженер геологийн зураг гэх мэт шаардлагатай суурь мэдээллүүдийг ОЗМДБ-ийн мэдээллийн нэгдсэн санд хандаад ашиглах боломжтой болох юм. Саяхан бид БНСУ-ын буцалтгүй тусламжаар хийсэн нийслэлийн 1:1000-ны масштабтай байр зүйн тоон зургийг хүлээж авсан. Энэхүү тоон зургийн онцлог нь байшин барилга, шугам сүлжээ, түүний худагууд, зам гэх мэт обьектууд нь атрибут мэдээлэлтэй байгаа. Ж нь: энэхүү слайд дээр энэхүү төслийн үр дүнд бий болсон ортофото зургийг атрибут мэдээлэлтэй нь харуулсан байна. Сонгосон барилга нь орон сууцны биш соёл боловсролын зориулалттай, Яргуй гэдэг цэцэрлэг,  тоосгон 3 давхар юм байна гэсэн мэдээллийг атрибут мэдээллээс нь харж болохоор байна.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D862-A0C4-408E-9E3B-27041DED65A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1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mn-MN" sz="1200" dirty="0" smtClean="0">
                <a:latin typeface="Arial"/>
                <a:ea typeface="Calibri"/>
                <a:cs typeface="Times New Roman"/>
              </a:rPr>
              <a:t>Улаанбаатар хотын газар дээрх болон доорх шугам сүлжээний зургийг “Топсүрвэй” ХХК, “Геомастер”ХХК, “Эй Эс Эм И Эм”ХХК-ийн түншлэл </a:t>
            </a:r>
            <a:r>
              <a:rPr lang="mn-MN" sz="1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2013-2015 онд хийж </a:t>
            </a:r>
            <a:r>
              <a:rPr lang="mn-MN" sz="1200" dirty="0" smtClean="0">
                <a:latin typeface="Arial"/>
                <a:ea typeface="Calibri"/>
                <a:cs typeface="Times New Roman"/>
              </a:rPr>
              <a:t>гүйцэтгэхээр БХБЯ-тай гэрээ байгуулан ажиллаж байна. Мөн энэ онд бид энэхүү ажлыг дуусгаж ОЗМ-ийн нэгдсэн санд оруулна.</a:t>
            </a:r>
            <a:r>
              <a:rPr lang="mn-MN" sz="1200" baseline="0" dirty="0" smtClean="0">
                <a:latin typeface="Arial"/>
                <a:ea typeface="Calibri"/>
                <a:cs typeface="Times New Roman"/>
              </a:rPr>
              <a:t> Ингэснээр барилгынханд сухал хэрэгцээтэй газар доорхи шугам сүлжээний мэдээллийг тоон байдлаар хандаж ашиглах боломжтой болно.</a:t>
            </a:r>
            <a:endParaRPr lang="mn-MN" sz="1200" dirty="0" smtClean="0">
              <a:latin typeface="Arial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D862-A0C4-408E-9E3B-27041DED65A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DD862-A0C4-408E-9E3B-27041DED65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mn-MN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73F588EA-65C3-435A-A73E-323B5786D9FB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1E3A4EE9-E588-4216-A7A0-4B53655F41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mn-MN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FF6AC00-0986-47AD-81CE-F405A7EE68AF}" type="datetimeFigureOut">
              <a:rPr lang="mn-MN" smtClean="0"/>
              <a:pPr/>
              <a:t>15.05.28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1D7ED13-BC53-48CF-B19A-491C62EC8875}" type="slidenum">
              <a:rPr lang="mn-MN" smtClean="0"/>
              <a:pPr/>
              <a:t>‹#›</a:t>
            </a:fld>
            <a:endParaRPr lang="mn-M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6600" y="1905000"/>
            <a:ext cx="1762472" cy="1981200"/>
          </a:xfrm>
        </p:spPr>
        <p:txBody>
          <a:bodyPr>
            <a:normAutofit/>
          </a:bodyPr>
          <a:lstStyle/>
          <a:p>
            <a:r>
              <a:rPr lang="mn-MN" sz="1200" b="1" dirty="0" smtClean="0"/>
              <a:t>ОРОН ЗАЙН МЭДЭЭЛЛИЙН ДЭД БҮТЭЦ</a:t>
            </a:r>
            <a:endParaRPr lang="mn-MN" sz="11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324600" cy="1443360"/>
          </a:xfrm>
        </p:spPr>
        <p:txBody>
          <a:bodyPr/>
          <a:lstStyle/>
          <a:p>
            <a:r>
              <a:rPr lang="en-US" sz="4000" b="1" dirty="0" smtClean="0">
                <a:latin typeface="Segoe UI" pitchFamily="34" charset="0"/>
              </a:rPr>
              <a:t/>
            </a:r>
            <a:br>
              <a:rPr lang="en-US" sz="4000" b="1" dirty="0" smtClean="0">
                <a:latin typeface="Segoe UI" pitchFamily="34" charset="0"/>
              </a:rPr>
            </a:br>
            <a:r>
              <a:rPr lang="mn-MN" sz="4000" b="1" dirty="0" smtClean="0">
                <a:latin typeface="Segoe UI" pitchFamily="34" charset="0"/>
              </a:rPr>
              <a:t>МОНГОЛ ХҮНД ГАЗРЫН ШИМ</a:t>
            </a:r>
            <a:br>
              <a:rPr lang="mn-MN" sz="4000" b="1" dirty="0" smtClean="0">
                <a:latin typeface="Segoe UI" pitchFamily="34" charset="0"/>
              </a:rPr>
            </a:br>
            <a:r>
              <a:rPr lang="en-US" sz="1800" b="1" dirty="0" smtClean="0">
                <a:latin typeface="Segoe UI" pitchFamily="34" charset="0"/>
              </a:rPr>
              <a:t/>
            </a:r>
            <a:br>
              <a:rPr lang="en-US" sz="1800" b="1" dirty="0" smtClean="0">
                <a:latin typeface="Segoe UI" pitchFamily="34" charset="0"/>
              </a:rPr>
            </a:br>
            <a:endParaRPr lang="mn-MN" dirty="0"/>
          </a:p>
        </p:txBody>
      </p:sp>
      <p:pic>
        <p:nvPicPr>
          <p:cNvPr id="9" name="Picture 2" descr="http://doktoradres.com/wp-content/uploads/2011/07/adres-analiz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95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609600" y="1905000"/>
            <a:ext cx="2057400" cy="1752600"/>
            <a:chOff x="80956" y="-175345"/>
            <a:chExt cx="3517446" cy="3270621"/>
          </a:xfrm>
        </p:grpSpPr>
        <p:sp>
          <p:nvSpPr>
            <p:cNvPr id="10" name="Rounded Rectangle 9"/>
            <p:cNvSpPr/>
            <p:nvPr/>
          </p:nvSpPr>
          <p:spPr>
            <a:xfrm>
              <a:off x="80956" y="-175345"/>
              <a:ext cx="3517446" cy="32706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ed Rectangle 10"/>
            <p:cNvSpPr/>
            <p:nvPr/>
          </p:nvSpPr>
          <p:spPr>
            <a:xfrm>
              <a:off x="214666" y="-127709"/>
              <a:ext cx="3266894" cy="2654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Нутаг дэвсгэрийн хэмжээнд газрын </a:t>
              </a:r>
              <a:r>
                <a:rPr lang="mn-MN" sz="1600" dirty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нөхцөл, нөөц, </a:t>
              </a:r>
              <a:r>
                <a:rPr lang="mn-MN" sz="16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чадавхын бүх төрлийн судалгаа, үнэлгээ</a:t>
              </a:r>
              <a:endParaRPr lang="mn-MN" sz="16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28"/>
          <p:cNvGrpSpPr>
            <a:grpSpLocks/>
          </p:cNvGrpSpPr>
          <p:nvPr/>
        </p:nvGrpSpPr>
        <p:grpSpPr bwMode="auto">
          <a:xfrm>
            <a:off x="6477000" y="1828800"/>
            <a:ext cx="2057400" cy="2209800"/>
            <a:chOff x="80955" y="-400905"/>
            <a:chExt cx="3517445" cy="3270621"/>
          </a:xfrm>
        </p:grpSpPr>
        <p:sp>
          <p:nvSpPr>
            <p:cNvPr id="20" name="Rounded Rectangle 19"/>
            <p:cNvSpPr/>
            <p:nvPr/>
          </p:nvSpPr>
          <p:spPr>
            <a:xfrm>
              <a:off x="80955" y="-400905"/>
              <a:ext cx="3517445" cy="32706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10"/>
            <p:cNvSpPr/>
            <p:nvPr/>
          </p:nvSpPr>
          <p:spPr>
            <a:xfrm>
              <a:off x="214666" y="-127709"/>
              <a:ext cx="3266894" cy="2654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/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Хөдөө аж ахуй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Хот суурин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Усны сан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Ойн сан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ТХГН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Зам, шугам сүлжээ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mn-MN" sz="1200" b="1" dirty="0" smtClean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     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mn-MN" sz="1200" b="1" dirty="0" smtClean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     1500 гаруй ү</a:t>
              </a:r>
              <a:r>
                <a:rPr lang="en-US" sz="1200" b="1" dirty="0" smtClean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й</a:t>
              </a:r>
              <a:r>
                <a:rPr lang="mn-MN" sz="1200" b="1" dirty="0" smtClean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л ажиллагааны төрөл</a:t>
              </a:r>
              <a:endParaRPr lang="mn-MN" sz="1200" b="1" dirty="0">
                <a:solidFill>
                  <a:schemeClr val="tx1"/>
                </a:solidFill>
                <a:latin typeface="Segoe UI" pitchFamily="34" charset="0"/>
                <a:cs typeface="Arial" charset="0"/>
              </a:endParaRPr>
            </a:p>
          </p:txBody>
        </p:sp>
      </p:grpSp>
      <p:grpSp>
        <p:nvGrpSpPr>
          <p:cNvPr id="22" name="Group 28"/>
          <p:cNvGrpSpPr>
            <a:grpSpLocks/>
          </p:cNvGrpSpPr>
          <p:nvPr/>
        </p:nvGrpSpPr>
        <p:grpSpPr bwMode="auto">
          <a:xfrm>
            <a:off x="609600" y="4572000"/>
            <a:ext cx="2065258" cy="2057400"/>
            <a:chOff x="-49320" y="-601948"/>
            <a:chExt cx="3530880" cy="3270621"/>
          </a:xfrm>
        </p:grpSpPr>
        <p:sp>
          <p:nvSpPr>
            <p:cNvPr id="23" name="Rounded Rectangle 22"/>
            <p:cNvSpPr/>
            <p:nvPr/>
          </p:nvSpPr>
          <p:spPr>
            <a:xfrm>
              <a:off x="-49320" y="-601948"/>
              <a:ext cx="3517446" cy="32706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10"/>
            <p:cNvSpPr/>
            <p:nvPr/>
          </p:nvSpPr>
          <p:spPr>
            <a:xfrm>
              <a:off x="214666" y="-601948"/>
              <a:ext cx="3266894" cy="3129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/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Цаг уур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Хөрс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Ургамал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Ус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Амьтан</a:t>
              </a:r>
              <a:endParaRPr lang="en-US" sz="1200" dirty="0" smtClean="0">
                <a:solidFill>
                  <a:srgbClr val="000000"/>
                </a:solidFill>
                <a:latin typeface="Segoe UI" pitchFamily="34" charset="0"/>
                <a:cs typeface="Arial" charset="0"/>
              </a:endParaRP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Онцгой байдал</a:t>
              </a:r>
              <a:endParaRPr lang="en-US" sz="1200" dirty="0" smtClean="0">
                <a:solidFill>
                  <a:srgbClr val="000000"/>
                </a:solidFill>
                <a:latin typeface="Segoe UI" pitchFamily="34" charset="0"/>
                <a:cs typeface="Arial" charset="0"/>
              </a:endParaRP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Хүн ам, нутагшил, сууршил</a:t>
              </a:r>
              <a:endParaRPr lang="en-US" sz="1200" dirty="0" smtClean="0">
                <a:solidFill>
                  <a:srgbClr val="000000"/>
                </a:solidFill>
                <a:latin typeface="Segoe UI" pitchFamily="34" charset="0"/>
                <a:cs typeface="Arial" charset="0"/>
              </a:endParaRP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Өрсөлдөх чадвар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 typeface="Wingdings" pitchFamily="2" charset="2"/>
                <a:buChar char="§"/>
                <a:defRPr/>
              </a:pPr>
              <a:r>
                <a:rPr lang="mn-MN" sz="12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Нийгмийн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mn-MN" sz="1200" dirty="0">
                <a:solidFill>
                  <a:srgbClr val="000000"/>
                </a:solidFill>
                <a:latin typeface="Segoe UI" pitchFamily="34" charset="0"/>
                <a:cs typeface="Arial" charset="0"/>
              </a:endParaRPr>
            </a:p>
          </p:txBody>
        </p:sp>
      </p:grp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6477000" y="4800600"/>
            <a:ext cx="2057400" cy="1752600"/>
            <a:chOff x="80956" y="-175345"/>
            <a:chExt cx="3517446" cy="3270621"/>
          </a:xfrm>
        </p:grpSpPr>
        <p:sp>
          <p:nvSpPr>
            <p:cNvPr id="26" name="Rounded Rectangle 25"/>
            <p:cNvSpPr/>
            <p:nvPr/>
          </p:nvSpPr>
          <p:spPr>
            <a:xfrm>
              <a:off x="80956" y="-175345"/>
              <a:ext cx="3517446" cy="32706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214666" y="-127709"/>
              <a:ext cx="3266894" cy="2654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Хэмжил, зураглал, зураг төсөл, зориулалтын болон эрхийн бүртгэл, </a:t>
              </a:r>
              <a:r>
                <a:rPr lang="mn-MN" sz="1600" dirty="0" smtClean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баталгаажуулалт, </a:t>
              </a:r>
              <a:r>
                <a:rPr lang="mn-MN" sz="1600" dirty="0" smtClean="0">
                  <a:solidFill>
                    <a:srgbClr val="000000"/>
                  </a:solidFill>
                  <a:latin typeface="Segoe UI" pitchFamily="34" charset="0"/>
                  <a:cs typeface="Arial" charset="0"/>
                </a:rPr>
                <a:t>мэдээллийн сан</a:t>
              </a:r>
              <a:endParaRPr lang="mn-MN" sz="16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2362200" y="2209800"/>
            <a:ext cx="2120900" cy="1973263"/>
            <a:chOff x="1684427" y="352279"/>
            <a:chExt cx="2506164" cy="2506164"/>
          </a:xfrm>
        </p:grpSpPr>
        <p:sp>
          <p:nvSpPr>
            <p:cNvPr id="29" name="Pie 28"/>
            <p:cNvSpPr/>
            <p:nvPr/>
          </p:nvSpPr>
          <p:spPr>
            <a:xfrm>
              <a:off x="1684427" y="352279"/>
              <a:ext cx="2506164" cy="2506164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ie 12"/>
            <p:cNvSpPr/>
            <p:nvPr/>
          </p:nvSpPr>
          <p:spPr>
            <a:xfrm>
              <a:off x="2417706" y="1085558"/>
              <a:ext cx="1772885" cy="1772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170688" rIns="170688" bIns="170688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b="1" dirty="0">
                  <a:solidFill>
                    <a:srgbClr val="FFFFFF"/>
                  </a:solidFill>
                  <a:latin typeface="Segoe UI" pitchFamily="34" charset="0"/>
                  <a:cs typeface="Arial" charset="0"/>
                </a:rPr>
                <a:t>СУУРЬ СУДАЛГАА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98988" y="2209800"/>
            <a:ext cx="2106612" cy="1973263"/>
            <a:chOff x="4306351" y="352279"/>
            <a:chExt cx="2506164" cy="2506164"/>
          </a:xfrm>
        </p:grpSpPr>
        <p:sp>
          <p:nvSpPr>
            <p:cNvPr id="32" name="Pie 31"/>
            <p:cNvSpPr/>
            <p:nvPr/>
          </p:nvSpPr>
          <p:spPr>
            <a:xfrm rot="5400000">
              <a:off x="4306351" y="352279"/>
              <a:ext cx="2506164" cy="2506164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ie 14"/>
            <p:cNvSpPr/>
            <p:nvPr/>
          </p:nvSpPr>
          <p:spPr>
            <a:xfrm>
              <a:off x="4306351" y="1085558"/>
              <a:ext cx="2182378" cy="1772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b="1" dirty="0">
                  <a:solidFill>
                    <a:srgbClr val="FFFFFF"/>
                  </a:solidFill>
                  <a:latin typeface="Segoe UI" pitchFamily="34" charset="0"/>
                  <a:cs typeface="Arial" charset="0"/>
                </a:rPr>
                <a:t>ТӨЛӨВЛӨЛТ</a:t>
              </a:r>
              <a:endParaRPr lang="en-US" sz="1600" b="1" dirty="0">
                <a:solidFill>
                  <a:srgbClr val="FFFFFF"/>
                </a:solidFill>
                <a:latin typeface="Segoe UI" pitchFamily="34" charset="0"/>
                <a:cs typeface="Arial" charset="0"/>
              </a:endParaRPr>
            </a:p>
          </p:txBody>
        </p:sp>
      </p:grp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4495800" y="4060825"/>
            <a:ext cx="2209800" cy="2187575"/>
            <a:chOff x="4203107" y="2736307"/>
            <a:chExt cx="2609408" cy="2744060"/>
          </a:xfrm>
        </p:grpSpPr>
        <p:sp>
          <p:nvSpPr>
            <p:cNvPr id="35" name="Pie 34"/>
            <p:cNvSpPr/>
            <p:nvPr/>
          </p:nvSpPr>
          <p:spPr>
            <a:xfrm rot="10800000">
              <a:off x="4306278" y="2974507"/>
              <a:ext cx="2506237" cy="2505860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ie 16"/>
            <p:cNvSpPr/>
            <p:nvPr/>
          </p:nvSpPr>
          <p:spPr>
            <a:xfrm>
              <a:off x="4203107" y="2736307"/>
              <a:ext cx="2563379" cy="1772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b="1" dirty="0">
                  <a:solidFill>
                    <a:srgbClr val="FFFFFF"/>
                  </a:solidFill>
                  <a:latin typeface="Segoe UI" pitchFamily="34" charset="0"/>
                  <a:cs typeface="Arial" charset="0"/>
                </a:rPr>
                <a:t>ХЭРЭГЖИЛТ </a:t>
              </a:r>
              <a:r>
                <a:rPr lang="mn-MN" sz="1600" b="1" dirty="0">
                  <a:solidFill>
                    <a:schemeClr val="tx1"/>
                  </a:solidFill>
                  <a:latin typeface="Segoe UI" pitchFamily="34" charset="0"/>
                  <a:cs typeface="Arial" charset="0"/>
                </a:rPr>
                <a:t>БАТАЛГААЖИЛТ</a:t>
              </a:r>
              <a:endParaRPr lang="en-US" sz="1600" b="1" dirty="0">
                <a:solidFill>
                  <a:schemeClr val="tx1"/>
                </a:solidFill>
                <a:latin typeface="Segoe UI" pitchFamily="34" charset="0"/>
                <a:cs typeface="Arial" charset="0"/>
              </a:endParaRPr>
            </a:p>
          </p:txBody>
        </p:sp>
      </p:grpSp>
      <p:grpSp>
        <p:nvGrpSpPr>
          <p:cNvPr id="37" name="Group 32"/>
          <p:cNvGrpSpPr>
            <a:grpSpLocks/>
          </p:cNvGrpSpPr>
          <p:nvPr/>
        </p:nvGrpSpPr>
        <p:grpSpPr bwMode="auto">
          <a:xfrm>
            <a:off x="2362200" y="4079875"/>
            <a:ext cx="2209800" cy="2168525"/>
            <a:chOff x="1684427" y="2755835"/>
            <a:chExt cx="2594880" cy="2724532"/>
          </a:xfrm>
        </p:grpSpPr>
        <p:sp>
          <p:nvSpPr>
            <p:cNvPr id="38" name="Pie 37"/>
            <p:cNvSpPr/>
            <p:nvPr/>
          </p:nvSpPr>
          <p:spPr>
            <a:xfrm rot="16200000">
              <a:off x="1684715" y="2974653"/>
              <a:ext cx="2505426" cy="2506003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Pie 18"/>
            <p:cNvSpPr/>
            <p:nvPr/>
          </p:nvSpPr>
          <p:spPr>
            <a:xfrm>
              <a:off x="1776478" y="2755835"/>
              <a:ext cx="2502829" cy="1771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mn-MN" sz="1600" b="1" dirty="0">
                  <a:solidFill>
                    <a:srgbClr val="FFFFFF"/>
                  </a:solidFill>
                  <a:latin typeface="Segoe UI" pitchFamily="34" charset="0"/>
                  <a:cs typeface="Arial" charset="0"/>
                </a:rPr>
                <a:t>МОНИТОРИНГ</a:t>
              </a:r>
              <a:endParaRPr lang="en-US" sz="1600" b="1" dirty="0">
                <a:solidFill>
                  <a:srgbClr val="FFFFFF"/>
                </a:solidFill>
                <a:latin typeface="Segoe UI" pitchFamily="34" charset="0"/>
                <a:cs typeface="Arial" charset="0"/>
              </a:endParaRPr>
            </a:p>
          </p:txBody>
        </p:sp>
      </p:grpSp>
      <p:sp>
        <p:nvSpPr>
          <p:cNvPr id="40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b="1" dirty="0" smtClean="0">
                <a:latin typeface="Segoe UI" pitchFamily="34" charset="0"/>
              </a:rPr>
              <a:t>НӨӨЦИЙН УДИРДЛАГА, ХАМТЫН АЖИЛЛАГАА</a:t>
            </a:r>
            <a:endParaRPr lang="en-US" b="1" dirty="0"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sz="2000" dirty="0" smtClean="0"/>
              <a:t>ЖИШЭЭ</a:t>
            </a:r>
            <a:br>
              <a:rPr lang="mn-MN" sz="2000" dirty="0" smtClean="0"/>
            </a:br>
            <a:r>
              <a:rPr lang="mn-MN" sz="2000" dirty="0" smtClean="0"/>
              <a:t> иргэдийн санал санаачлагаар сҮҮ ЦАГААН ИДЭЭНИЙ ҮЙЛДВЭРЛЭЛ   </a:t>
            </a:r>
            <a:r>
              <a:rPr lang="mn-MN" sz="900" dirty="0" smtClean="0"/>
              <a:t>/төгрөг/</a:t>
            </a:r>
            <a:endParaRPr lang="en-US" sz="900" dirty="0"/>
          </a:p>
        </p:txBody>
      </p:sp>
      <p:pic>
        <p:nvPicPr>
          <p:cNvPr id="6" name="Picture 2" descr="http://static5.depositphotos.com/1012083/486/v/950/depositphotos_4863784-Fac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2163841"/>
            <a:ext cx="914400" cy="7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905000" y="2895600"/>
            <a:ext cx="920444" cy="203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mn-MN" sz="900" b="1" dirty="0" smtClean="0">
                <a:latin typeface="Segoe UI" pitchFamily="34" charset="0"/>
              </a:rPr>
              <a:t>СЦИҮйлдвэр</a:t>
            </a:r>
            <a:endParaRPr lang="en-US" sz="900" b="1" dirty="0">
              <a:latin typeface="Segoe UI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2895600" y="2514600"/>
            <a:ext cx="303212" cy="257175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6" descr="http://www.rothdean.com/images/hire_tank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06863"/>
            <a:ext cx="1143000" cy="78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0" name="Group 1818"/>
          <p:cNvGrpSpPr>
            <a:grpSpLocks/>
          </p:cNvGrpSpPr>
          <p:nvPr/>
        </p:nvGrpSpPr>
        <p:grpSpPr bwMode="auto">
          <a:xfrm>
            <a:off x="5334000" y="1752600"/>
            <a:ext cx="1066800" cy="800100"/>
            <a:chOff x="609600" y="1524000"/>
            <a:chExt cx="1066800" cy="838200"/>
          </a:xfrm>
        </p:grpSpPr>
        <p:grpSp>
          <p:nvGrpSpPr>
            <p:cNvPr id="121" name="Group 1268"/>
            <p:cNvGrpSpPr>
              <a:grpSpLocks/>
            </p:cNvGrpSpPr>
            <p:nvPr/>
          </p:nvGrpSpPr>
          <p:grpSpPr bwMode="auto">
            <a:xfrm>
              <a:off x="609603" y="1523999"/>
              <a:ext cx="1066801" cy="228600"/>
              <a:chOff x="1904998" y="1904999"/>
              <a:chExt cx="876299" cy="228600"/>
            </a:xfrm>
          </p:grpSpPr>
          <p:grpSp>
            <p:nvGrpSpPr>
              <p:cNvPr id="156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169" name="Snip Same Side Corner Rectangle 168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166" name="Snip Same Side Corner Rectangle 165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163" name="Snip Same Side Corner Rectangle 162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160" name="Snip Same Side Corner Rectangle 159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2" name="Group 1285"/>
            <p:cNvGrpSpPr>
              <a:grpSpLocks/>
            </p:cNvGrpSpPr>
            <p:nvPr/>
          </p:nvGrpSpPr>
          <p:grpSpPr bwMode="auto">
            <a:xfrm>
              <a:off x="609603" y="1828799"/>
              <a:ext cx="1066801" cy="228600"/>
              <a:chOff x="1904998" y="1904999"/>
              <a:chExt cx="876299" cy="228600"/>
            </a:xfrm>
          </p:grpSpPr>
          <p:grpSp>
            <p:nvGrpSpPr>
              <p:cNvPr id="140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153" name="Snip Same Side Corner Rectangle 152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150" name="Snip Same Side Corner Rectangle 149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147" name="Snip Same Side Corner Rectangle 146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144" name="Snip Same Side Corner Rectangle 143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Group 1302"/>
            <p:cNvGrpSpPr>
              <a:grpSpLocks/>
            </p:cNvGrpSpPr>
            <p:nvPr/>
          </p:nvGrpSpPr>
          <p:grpSpPr bwMode="auto">
            <a:xfrm>
              <a:off x="609603" y="2133599"/>
              <a:ext cx="1066801" cy="228600"/>
              <a:chOff x="1904998" y="1904999"/>
              <a:chExt cx="876299" cy="228600"/>
            </a:xfrm>
          </p:grpSpPr>
          <p:grpSp>
            <p:nvGrpSpPr>
              <p:cNvPr id="124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137" name="Snip Same Side Corner Rectangle 136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134" name="Snip Same Side Corner Rectangle 133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131" name="Snip Same Side Corner Rectangle 130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128" name="Snip Same Side Corner Rectangle 127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2" name="Left Arrow 171"/>
          <p:cNvSpPr/>
          <p:nvPr/>
        </p:nvSpPr>
        <p:spPr>
          <a:xfrm>
            <a:off x="4800600" y="19050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3" name="Picture 10" descr="http://www.agricorner.com/wp-content/uploads/2014/03/Rangelands-livestock.jpg"/>
          <p:cNvPicPr>
            <a:picLocks noChangeAspect="1" noChangeArrowheads="1"/>
          </p:cNvPicPr>
          <p:nvPr/>
        </p:nvPicPr>
        <p:blipFill>
          <a:blip r:embed="rId4" cstate="print"/>
          <a:srcRect t="36000"/>
          <a:stretch>
            <a:fillRect/>
          </a:stretch>
        </p:blipFill>
        <p:spPr bwMode="auto">
          <a:xfrm>
            <a:off x="7010400" y="1752600"/>
            <a:ext cx="18288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6" descr="http://www.rothdean.com/images/hire_tank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949863"/>
            <a:ext cx="1143000" cy="78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6" descr="http://www.rothdean.com/images/hire_tank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092863"/>
            <a:ext cx="1143000" cy="78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" name="Left Arrow 185"/>
          <p:cNvSpPr/>
          <p:nvPr/>
        </p:nvSpPr>
        <p:spPr>
          <a:xfrm>
            <a:off x="4800600" y="29718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7" name="Left Arrow 186"/>
          <p:cNvSpPr/>
          <p:nvPr/>
        </p:nvSpPr>
        <p:spPr>
          <a:xfrm>
            <a:off x="4800600" y="41148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8" name="Group 1818"/>
          <p:cNvGrpSpPr>
            <a:grpSpLocks/>
          </p:cNvGrpSpPr>
          <p:nvPr/>
        </p:nvGrpSpPr>
        <p:grpSpPr bwMode="auto">
          <a:xfrm>
            <a:off x="5334000" y="2857500"/>
            <a:ext cx="1066800" cy="800100"/>
            <a:chOff x="609600" y="1524000"/>
            <a:chExt cx="1066800" cy="838200"/>
          </a:xfrm>
        </p:grpSpPr>
        <p:grpSp>
          <p:nvGrpSpPr>
            <p:cNvPr id="189" name="Group 1268"/>
            <p:cNvGrpSpPr>
              <a:grpSpLocks/>
            </p:cNvGrpSpPr>
            <p:nvPr/>
          </p:nvGrpSpPr>
          <p:grpSpPr bwMode="auto">
            <a:xfrm>
              <a:off x="609601" y="1523999"/>
              <a:ext cx="1066801" cy="228600"/>
              <a:chOff x="1904998" y="1904999"/>
              <a:chExt cx="876299" cy="228600"/>
            </a:xfrm>
          </p:grpSpPr>
          <p:grpSp>
            <p:nvGrpSpPr>
              <p:cNvPr id="224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37" name="Snip Same Side Corner Rectangle 236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34" name="Snip Same Side Corner Rectangle 233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231" name="Snip Same Side Corner Rectangle 230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228" name="Snip Same Side Corner Rectangle 227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0" name="Group 1285"/>
            <p:cNvGrpSpPr>
              <a:grpSpLocks/>
            </p:cNvGrpSpPr>
            <p:nvPr/>
          </p:nvGrpSpPr>
          <p:grpSpPr bwMode="auto">
            <a:xfrm>
              <a:off x="609601" y="1828799"/>
              <a:ext cx="1066801" cy="228600"/>
              <a:chOff x="1904998" y="1904999"/>
              <a:chExt cx="876299" cy="228600"/>
            </a:xfrm>
          </p:grpSpPr>
          <p:grpSp>
            <p:nvGrpSpPr>
              <p:cNvPr id="208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21" name="Snip Same Side Corner Rectangle 220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18" name="Snip Same Side Corner Rectangle 217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215" name="Snip Same Side Corner Rectangle 214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212" name="Snip Same Side Corner Rectangle 211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1" name="Group 1302"/>
            <p:cNvGrpSpPr>
              <a:grpSpLocks/>
            </p:cNvGrpSpPr>
            <p:nvPr/>
          </p:nvGrpSpPr>
          <p:grpSpPr bwMode="auto">
            <a:xfrm>
              <a:off x="609601" y="2133599"/>
              <a:ext cx="1066801" cy="228600"/>
              <a:chOff x="1904998" y="1904999"/>
              <a:chExt cx="876299" cy="228600"/>
            </a:xfrm>
          </p:grpSpPr>
          <p:grpSp>
            <p:nvGrpSpPr>
              <p:cNvPr id="192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05" name="Snip Same Side Corner Rectangle 204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02" name="Snip Same Side Corner Rectangle 201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199" name="Snip Same Side Corner Rectangle 198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196" name="Snip Same Side Corner Rectangle 195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0" name="Group 1818"/>
          <p:cNvGrpSpPr>
            <a:grpSpLocks/>
          </p:cNvGrpSpPr>
          <p:nvPr/>
        </p:nvGrpSpPr>
        <p:grpSpPr bwMode="auto">
          <a:xfrm>
            <a:off x="5334000" y="4000500"/>
            <a:ext cx="1066800" cy="800100"/>
            <a:chOff x="609600" y="1524000"/>
            <a:chExt cx="1066800" cy="838200"/>
          </a:xfrm>
        </p:grpSpPr>
        <p:grpSp>
          <p:nvGrpSpPr>
            <p:cNvPr id="241" name="Group 1268"/>
            <p:cNvGrpSpPr>
              <a:grpSpLocks/>
            </p:cNvGrpSpPr>
            <p:nvPr/>
          </p:nvGrpSpPr>
          <p:grpSpPr bwMode="auto">
            <a:xfrm>
              <a:off x="609601" y="1523999"/>
              <a:ext cx="1066801" cy="228600"/>
              <a:chOff x="1904998" y="1904999"/>
              <a:chExt cx="876299" cy="228600"/>
            </a:xfrm>
          </p:grpSpPr>
          <p:grpSp>
            <p:nvGrpSpPr>
              <p:cNvPr id="276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89" name="Snip Same Side Corner Rectangle 288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86" name="Snip Same Side Corner Rectangle 285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283" name="Snip Same Side Corner Rectangle 282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280" name="Snip Same Side Corner Rectangle 279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2" name="Group 1285"/>
            <p:cNvGrpSpPr>
              <a:grpSpLocks/>
            </p:cNvGrpSpPr>
            <p:nvPr/>
          </p:nvGrpSpPr>
          <p:grpSpPr bwMode="auto">
            <a:xfrm>
              <a:off x="609601" y="1828799"/>
              <a:ext cx="1066801" cy="228600"/>
              <a:chOff x="1904998" y="1904999"/>
              <a:chExt cx="876299" cy="228600"/>
            </a:xfrm>
          </p:grpSpPr>
          <p:grpSp>
            <p:nvGrpSpPr>
              <p:cNvPr id="260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73" name="Snip Same Side Corner Rectangle 272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70" name="Snip Same Side Corner Rectangle 269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71" name="Straight Connector 270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267" name="Snip Same Side Corner Rectangle 266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264" name="Snip Same Side Corner Rectangle 263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3" name="Group 1302"/>
            <p:cNvGrpSpPr>
              <a:grpSpLocks/>
            </p:cNvGrpSpPr>
            <p:nvPr/>
          </p:nvGrpSpPr>
          <p:grpSpPr bwMode="auto">
            <a:xfrm>
              <a:off x="609601" y="2133599"/>
              <a:ext cx="1066801" cy="228600"/>
              <a:chOff x="1904998" y="1904999"/>
              <a:chExt cx="876299" cy="228600"/>
            </a:xfrm>
          </p:grpSpPr>
          <p:grpSp>
            <p:nvGrpSpPr>
              <p:cNvPr id="244" name="Group 7"/>
              <p:cNvGrpSpPr>
                <a:grpSpLocks/>
              </p:cNvGrpSpPr>
              <p:nvPr/>
            </p:nvGrpSpPr>
            <p:grpSpPr bwMode="auto">
              <a:xfrm>
                <a:off x="1904998" y="1904999"/>
                <a:ext cx="190387" cy="228600"/>
                <a:chOff x="914393" y="1763968"/>
                <a:chExt cx="533083" cy="544812"/>
              </a:xfrm>
            </p:grpSpPr>
            <p:sp>
              <p:nvSpPr>
                <p:cNvPr id="257" name="Snip Same Side Corner Rectangle 256"/>
                <p:cNvSpPr/>
                <p:nvPr/>
              </p:nvSpPr>
              <p:spPr>
                <a:xfrm>
                  <a:off x="914393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1169981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1155376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15"/>
              <p:cNvGrpSpPr>
                <a:grpSpLocks/>
              </p:cNvGrpSpPr>
              <p:nvPr/>
            </p:nvGrpSpPr>
            <p:grpSpPr bwMode="auto">
              <a:xfrm>
                <a:off x="2133201" y="1904999"/>
                <a:ext cx="190387" cy="228600"/>
                <a:chOff x="913282" y="1763968"/>
                <a:chExt cx="533083" cy="544812"/>
              </a:xfrm>
            </p:grpSpPr>
            <p:sp>
              <p:nvSpPr>
                <p:cNvPr id="254" name="Snip Same Side Corner Rectangle 253"/>
                <p:cNvSpPr/>
                <p:nvPr/>
              </p:nvSpPr>
              <p:spPr>
                <a:xfrm>
                  <a:off x="913282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1168870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1154265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3"/>
              <p:cNvGrpSpPr>
                <a:grpSpLocks/>
              </p:cNvGrpSpPr>
              <p:nvPr/>
            </p:nvGrpSpPr>
            <p:grpSpPr bwMode="auto">
              <a:xfrm>
                <a:off x="2590910" y="1904999"/>
                <a:ext cx="190387" cy="228600"/>
                <a:chOff x="914708" y="1763968"/>
                <a:chExt cx="533083" cy="544812"/>
              </a:xfrm>
            </p:grpSpPr>
            <p:sp>
              <p:nvSpPr>
                <p:cNvPr id="251" name="Snip Same Side Corner Rectangle 250"/>
                <p:cNvSpPr/>
                <p:nvPr/>
              </p:nvSpPr>
              <p:spPr>
                <a:xfrm>
                  <a:off x="914708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2" name="Straight Connector 251"/>
                <p:cNvCxnSpPr/>
                <p:nvPr/>
              </p:nvCxnSpPr>
              <p:spPr>
                <a:xfrm>
                  <a:off x="1170296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1155691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35"/>
              <p:cNvGrpSpPr>
                <a:grpSpLocks/>
              </p:cNvGrpSpPr>
              <p:nvPr/>
            </p:nvGrpSpPr>
            <p:grpSpPr bwMode="auto">
              <a:xfrm>
                <a:off x="2362708" y="1904999"/>
                <a:ext cx="190387" cy="228600"/>
                <a:chOff x="915821" y="1763968"/>
                <a:chExt cx="533083" cy="544812"/>
              </a:xfrm>
            </p:grpSpPr>
            <p:sp>
              <p:nvSpPr>
                <p:cNvPr id="248" name="Snip Same Side Corner Rectangle 247"/>
                <p:cNvSpPr/>
                <p:nvPr/>
              </p:nvSpPr>
              <p:spPr>
                <a:xfrm>
                  <a:off x="915821" y="1953139"/>
                  <a:ext cx="533083" cy="351859"/>
                </a:xfrm>
                <a:prstGeom prst="snip2SameRect">
                  <a:avLst>
                    <a:gd name="adj1" fmla="val 45239"/>
                    <a:gd name="adj2" fmla="val 1904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1171409" y="1763968"/>
                  <a:ext cx="0" cy="1929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1156804" y="2115827"/>
                  <a:ext cx="0" cy="192953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92" name="Picture 10" descr="http://www.agricorner.com/wp-content/uploads/2014/03/Rangelands-livestock.jpg"/>
          <p:cNvPicPr>
            <a:picLocks noChangeAspect="1" noChangeArrowheads="1"/>
          </p:cNvPicPr>
          <p:nvPr/>
        </p:nvPicPr>
        <p:blipFill>
          <a:blip r:embed="rId4" cstate="print"/>
          <a:srcRect t="36000"/>
          <a:stretch>
            <a:fillRect/>
          </a:stretch>
        </p:blipFill>
        <p:spPr bwMode="auto">
          <a:xfrm>
            <a:off x="7010400" y="2914650"/>
            <a:ext cx="18288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10" descr="http://www.agricorner.com/wp-content/uploads/2014/03/Rangelands-livestock.jpg"/>
          <p:cNvPicPr>
            <a:picLocks noChangeAspect="1" noChangeArrowheads="1"/>
          </p:cNvPicPr>
          <p:nvPr/>
        </p:nvPicPr>
        <p:blipFill>
          <a:blip r:embed="rId4" cstate="print"/>
          <a:srcRect t="36000"/>
          <a:stretch>
            <a:fillRect/>
          </a:stretch>
        </p:blipFill>
        <p:spPr bwMode="auto">
          <a:xfrm>
            <a:off x="7010400" y="3981450"/>
            <a:ext cx="18288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" name="Left Arrow 293"/>
          <p:cNvSpPr/>
          <p:nvPr/>
        </p:nvSpPr>
        <p:spPr>
          <a:xfrm>
            <a:off x="6553200" y="20574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5" name="Left Arrow 294"/>
          <p:cNvSpPr/>
          <p:nvPr/>
        </p:nvSpPr>
        <p:spPr>
          <a:xfrm>
            <a:off x="6553200" y="31242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" name="Left Arrow 295"/>
          <p:cNvSpPr/>
          <p:nvPr/>
        </p:nvSpPr>
        <p:spPr>
          <a:xfrm>
            <a:off x="6553200" y="4267200"/>
            <a:ext cx="304800" cy="3048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" name="Title 1"/>
          <p:cNvSpPr txBox="1">
            <a:spLocks/>
          </p:cNvSpPr>
          <p:nvPr/>
        </p:nvSpPr>
        <p:spPr>
          <a:xfrm>
            <a:off x="5334000" y="52578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schemeClr val="bg1"/>
                </a:solidFill>
                <a:latin typeface="Segoe UI" pitchFamily="34" charset="0"/>
              </a:rPr>
              <a:t>1-10 </a:t>
            </a:r>
            <a:r>
              <a:rPr lang="mn-MN" sz="1300" b="1" dirty="0">
                <a:solidFill>
                  <a:schemeClr val="bg1"/>
                </a:solidFill>
                <a:latin typeface="Segoe UI" pitchFamily="34" charset="0"/>
              </a:rPr>
              <a:t>САЯ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298" name="Title 1"/>
          <p:cNvSpPr txBox="1">
            <a:spLocks/>
          </p:cNvSpPr>
          <p:nvPr/>
        </p:nvSpPr>
        <p:spPr>
          <a:xfrm>
            <a:off x="3505200" y="52578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mn-MN" sz="1300" b="1" dirty="0">
                <a:solidFill>
                  <a:schemeClr val="bg1"/>
                </a:solidFill>
                <a:latin typeface="Segoe UI" pitchFamily="34" charset="0"/>
              </a:rPr>
              <a:t>10-100 САЯ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299" name="Title 1"/>
          <p:cNvSpPr txBox="1">
            <a:spLocks/>
          </p:cNvSpPr>
          <p:nvPr/>
        </p:nvSpPr>
        <p:spPr>
          <a:xfrm>
            <a:off x="1981200" y="52578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mn-MN" sz="1300" b="1" dirty="0">
                <a:solidFill>
                  <a:schemeClr val="bg1"/>
                </a:solidFill>
                <a:latin typeface="Segoe UI" pitchFamily="34" charset="0"/>
              </a:rPr>
              <a:t>1-10 ТЭРБУМ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00" name="Title 1"/>
          <p:cNvSpPr txBox="1">
            <a:spLocks/>
          </p:cNvSpPr>
          <p:nvPr/>
        </p:nvSpPr>
        <p:spPr bwMode="auto">
          <a:xfrm>
            <a:off x="228600" y="4953000"/>
            <a:ext cx="1981200" cy="2286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mn-MN" sz="1200" b="1" dirty="0" smtClean="0">
                <a:solidFill>
                  <a:schemeClr val="bg1"/>
                </a:solidFill>
                <a:latin typeface="Segoe UI" pitchFamily="34" charset="0"/>
              </a:rPr>
              <a:t>ХӨРӨНГИЙН ХЭМЖЭЭ</a:t>
            </a:r>
            <a:endParaRPr lang="en-US" sz="12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01" name="Title 1"/>
          <p:cNvSpPr txBox="1">
            <a:spLocks/>
          </p:cNvSpPr>
          <p:nvPr/>
        </p:nvSpPr>
        <p:spPr>
          <a:xfrm>
            <a:off x="5334000" y="60960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mn-MN" sz="2400" b="1" dirty="0">
                <a:solidFill>
                  <a:srgbClr val="FFFF00"/>
                </a:solidFill>
                <a:latin typeface="Segoe UI" pitchFamily="34" charset="0"/>
                <a:ea typeface="+mj-ea"/>
                <a:cs typeface="+mj-cs"/>
              </a:rPr>
              <a:t>?</a:t>
            </a:r>
            <a:endParaRPr lang="en-US" sz="2400" b="1" dirty="0">
              <a:solidFill>
                <a:srgbClr val="FFFF00"/>
              </a:solidFill>
              <a:latin typeface="Segoe UI" pitchFamily="34" charset="0"/>
              <a:ea typeface="+mj-ea"/>
              <a:cs typeface="+mj-cs"/>
            </a:endParaRPr>
          </a:p>
        </p:txBody>
      </p:sp>
      <p:sp>
        <p:nvSpPr>
          <p:cNvPr id="302" name="Title 1"/>
          <p:cNvSpPr txBox="1">
            <a:spLocks/>
          </p:cNvSpPr>
          <p:nvPr/>
        </p:nvSpPr>
        <p:spPr>
          <a:xfrm>
            <a:off x="3505200" y="60960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mn-MN" sz="1300" b="1" dirty="0" smtClean="0">
                <a:solidFill>
                  <a:schemeClr val="bg1"/>
                </a:solidFill>
                <a:latin typeface="Segoe UI" pitchFamily="34" charset="0"/>
              </a:rPr>
              <a:t>1.0 САЯ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03" name="Title 1"/>
          <p:cNvSpPr txBox="1">
            <a:spLocks/>
          </p:cNvSpPr>
          <p:nvPr/>
        </p:nvSpPr>
        <p:spPr>
          <a:xfrm>
            <a:off x="1981200" y="60960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mn-MN" sz="1300" b="1" dirty="0">
                <a:solidFill>
                  <a:schemeClr val="bg1"/>
                </a:solidFill>
                <a:latin typeface="Segoe UI" pitchFamily="34" charset="0"/>
              </a:rPr>
              <a:t>100 САЯ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05" name="Left Arrow 304"/>
          <p:cNvSpPr/>
          <p:nvPr/>
        </p:nvSpPr>
        <p:spPr>
          <a:xfrm rot="10800000">
            <a:off x="3048000" y="6248400"/>
            <a:ext cx="304800" cy="228600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6" name="Left Arrow 305"/>
          <p:cNvSpPr/>
          <p:nvPr/>
        </p:nvSpPr>
        <p:spPr>
          <a:xfrm rot="10800000">
            <a:off x="4648200" y="6248400"/>
            <a:ext cx="304800" cy="228600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" name="Title 1"/>
          <p:cNvSpPr txBox="1">
            <a:spLocks/>
          </p:cNvSpPr>
          <p:nvPr/>
        </p:nvSpPr>
        <p:spPr bwMode="auto">
          <a:xfrm>
            <a:off x="228600" y="5791200"/>
            <a:ext cx="3048000" cy="2286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mn-MN" sz="1200" b="1" dirty="0">
                <a:solidFill>
                  <a:schemeClr val="bg1"/>
                </a:solidFill>
                <a:latin typeface="Segoe UI" pitchFamily="34" charset="0"/>
              </a:rPr>
              <a:t>ХӨРӨНГӨ ОРУУЛАЛТ ХИЙХ БОЛОМЖ</a:t>
            </a:r>
            <a:endParaRPr lang="en-US" sz="12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457200" y="2921067"/>
            <a:ext cx="1228221" cy="203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mn-MN" sz="900" b="1" dirty="0" smtClean="0">
                <a:latin typeface="Segoe UI" pitchFamily="34" charset="0"/>
              </a:rPr>
              <a:t>Худалдаа, экспорт</a:t>
            </a:r>
            <a:endParaRPr lang="en-US" sz="900" b="1" dirty="0">
              <a:latin typeface="Segoe UI" pitchFamily="34" charset="0"/>
            </a:endParaRPr>
          </a:p>
        </p:txBody>
      </p:sp>
      <p:pic>
        <p:nvPicPr>
          <p:cNvPr id="310" name="Picture 4"/>
          <p:cNvPicPr>
            <a:picLocks noChangeAspect="1" noChangeArrowheads="1"/>
          </p:cNvPicPr>
          <p:nvPr/>
        </p:nvPicPr>
        <p:blipFill>
          <a:blip r:embed="rId5" cstate="print"/>
          <a:srcRect l="11510" t="22606" r="51826" b="31950"/>
          <a:stretch>
            <a:fillRect/>
          </a:stretch>
        </p:blipFill>
        <p:spPr bwMode="auto">
          <a:xfrm>
            <a:off x="527774" y="2175669"/>
            <a:ext cx="843826" cy="65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1" name="Title 1"/>
          <p:cNvSpPr txBox="1">
            <a:spLocks/>
          </p:cNvSpPr>
          <p:nvPr/>
        </p:nvSpPr>
        <p:spPr>
          <a:xfrm>
            <a:off x="533400" y="52578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 fontScale="77500" lnSpcReduction="20000"/>
          </a:bodyPr>
          <a:lstStyle/>
          <a:p>
            <a:pPr algn="ctr">
              <a:defRPr/>
            </a:pPr>
            <a:r>
              <a:rPr lang="mn-MN" sz="1300" b="1" dirty="0" smtClean="0">
                <a:solidFill>
                  <a:schemeClr val="bg1"/>
                </a:solidFill>
                <a:latin typeface="Segoe UI" pitchFamily="34" charset="0"/>
              </a:rPr>
              <a:t>10-аас дээш </a:t>
            </a:r>
            <a:r>
              <a:rPr lang="mn-MN" sz="1300" b="1" dirty="0">
                <a:solidFill>
                  <a:schemeClr val="bg1"/>
                </a:solidFill>
                <a:latin typeface="Segoe UI" pitchFamily="34" charset="0"/>
              </a:rPr>
              <a:t>ТЭРБУМ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12" name="Title 1"/>
          <p:cNvSpPr txBox="1">
            <a:spLocks/>
          </p:cNvSpPr>
          <p:nvPr/>
        </p:nvSpPr>
        <p:spPr>
          <a:xfrm>
            <a:off x="533400" y="6096000"/>
            <a:ext cx="914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mn-MN" sz="1300" b="1" dirty="0" smtClean="0">
                <a:solidFill>
                  <a:schemeClr val="bg1"/>
                </a:solidFill>
                <a:latin typeface="Segoe UI" pitchFamily="34" charset="0"/>
              </a:rPr>
              <a:t>1.0 тэрбум </a:t>
            </a:r>
            <a:endParaRPr lang="en-US" sz="1300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313" name="Left Arrow 312"/>
          <p:cNvSpPr/>
          <p:nvPr/>
        </p:nvSpPr>
        <p:spPr>
          <a:xfrm>
            <a:off x="1524000" y="2438400"/>
            <a:ext cx="303212" cy="257175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6324600" y="5181600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mn-MN" sz="1200" dirty="0" smtClean="0">
                <a:latin typeface="Segoe UI" pitchFamily="34" charset="0"/>
              </a:rPr>
              <a:t>ЭНЭ МЭТЧИЛЭН ГЗБТ-р БЭЛТГЭН НИЙЛҮҮЛЭХ ТОГТОЛЦООГ </a:t>
            </a:r>
          </a:p>
          <a:p>
            <a:pPr>
              <a:defRPr/>
            </a:pPr>
            <a:r>
              <a:rPr lang="mn-MN" sz="1200" b="1" dirty="0" smtClean="0">
                <a:latin typeface="Segoe UI" pitchFamily="34" charset="0"/>
              </a:rPr>
              <a:t> </a:t>
            </a:r>
            <a:r>
              <a:rPr lang="mn-MN" sz="1200" dirty="0" smtClean="0">
                <a:latin typeface="Segoe UI" pitchFamily="34" charset="0"/>
              </a:rPr>
              <a:t> СЭРГЭЭВЭЛ  МОНГОЛ УЛСЫН 1 </a:t>
            </a:r>
          </a:p>
          <a:p>
            <a:pPr>
              <a:defRPr/>
            </a:pPr>
            <a:r>
              <a:rPr lang="mn-MN" sz="1200" dirty="0" smtClean="0">
                <a:latin typeface="Segoe UI" pitchFamily="34" charset="0"/>
              </a:rPr>
              <a:t>  ЖИЛИЙН СҮҮНИЙ  ГАРЦ: </a:t>
            </a:r>
            <a:r>
              <a:rPr lang="mn-MN" sz="1200" b="1" dirty="0" smtClean="0">
                <a:latin typeface="Segoe UI" pitchFamily="34" charset="0"/>
              </a:rPr>
              <a:t>600 САЯ ЛИТР</a:t>
            </a:r>
            <a:endParaRPr lang="en-US" sz="1200" b="1" dirty="0" smtClean="0">
              <a:latin typeface="Segoe UI" pitchFamily="34" charset="0"/>
            </a:endParaRPr>
          </a:p>
          <a:p>
            <a:pPr>
              <a:defRPr/>
            </a:pPr>
            <a:r>
              <a:rPr lang="mn-MN" sz="1200" dirty="0" smtClean="0">
                <a:latin typeface="Segoe UI" pitchFamily="34" charset="0"/>
              </a:rPr>
              <a:t>ҮҮНЭЭС ОЛЖ БОЛОХ ОРЛОГО: БАГАДАА  </a:t>
            </a:r>
            <a:r>
              <a:rPr lang="mn-MN" sz="1200" b="1" dirty="0" smtClean="0">
                <a:latin typeface="Segoe UI" pitchFamily="34" charset="0"/>
              </a:rPr>
              <a:t> 600 САЯ ДОЛЛАР</a:t>
            </a:r>
            <a:endParaRPr lang="en-US" sz="1200" dirty="0"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C:\Users\Gerelt-Od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52600"/>
            <a:ext cx="7772400" cy="48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ЭЗЭНЖСЭН НУТАГТ БЭЛЧЭЭРИЙН МЕНЕЖМЕНТ САЙЖИРЧ БАЙНА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524000" y="1905000"/>
            <a:ext cx="5410200" cy="4419600"/>
          </a:xfrm>
          <a:custGeom>
            <a:avLst/>
            <a:gdLst>
              <a:gd name="connsiteX0" fmla="*/ 7099398 w 7099398"/>
              <a:gd name="connsiteY0" fmla="*/ 0 h 4747401"/>
              <a:gd name="connsiteX1" fmla="*/ 5625440 w 7099398"/>
              <a:gd name="connsiteY1" fmla="*/ 600502 h 4747401"/>
              <a:gd name="connsiteX2" fmla="*/ 5516258 w 7099398"/>
              <a:gd name="connsiteY2" fmla="*/ 859809 h 4747401"/>
              <a:gd name="connsiteX3" fmla="*/ 5420724 w 7099398"/>
              <a:gd name="connsiteY3" fmla="*/ 1160060 h 4747401"/>
              <a:gd name="connsiteX4" fmla="*/ 4656449 w 7099398"/>
              <a:gd name="connsiteY4" fmla="*/ 1637731 h 4747401"/>
              <a:gd name="connsiteX5" fmla="*/ 3196139 w 7099398"/>
              <a:gd name="connsiteY5" fmla="*/ 1746914 h 4747401"/>
              <a:gd name="connsiteX6" fmla="*/ 2732115 w 7099398"/>
              <a:gd name="connsiteY6" fmla="*/ 2033517 h 4747401"/>
              <a:gd name="connsiteX7" fmla="*/ 3155195 w 7099398"/>
              <a:gd name="connsiteY7" fmla="*/ 2647666 h 4747401"/>
              <a:gd name="connsiteX8" fmla="*/ 4315255 w 7099398"/>
              <a:gd name="connsiteY8" fmla="*/ 2838734 h 4747401"/>
              <a:gd name="connsiteX9" fmla="*/ 5229655 w 7099398"/>
              <a:gd name="connsiteY9" fmla="*/ 3302758 h 4747401"/>
              <a:gd name="connsiteX10" fmla="*/ 4465380 w 7099398"/>
              <a:gd name="connsiteY10" fmla="*/ 3589361 h 4747401"/>
              <a:gd name="connsiteX11" fmla="*/ 3646515 w 7099398"/>
              <a:gd name="connsiteY11" fmla="*/ 3548418 h 4747401"/>
              <a:gd name="connsiteX12" fmla="*/ 2390921 w 7099398"/>
              <a:gd name="connsiteY12" fmla="*/ 3998794 h 4747401"/>
              <a:gd name="connsiteX13" fmla="*/ 1271804 w 7099398"/>
              <a:gd name="connsiteY13" fmla="*/ 4421875 h 4747401"/>
              <a:gd name="connsiteX14" fmla="*/ 548473 w 7099398"/>
              <a:gd name="connsiteY14" fmla="*/ 4353636 h 4747401"/>
              <a:gd name="connsiteX15" fmla="*/ 57154 w 7099398"/>
              <a:gd name="connsiteY15" fmla="*/ 4708478 h 4747401"/>
              <a:gd name="connsiteX16" fmla="*/ 29858 w 7099398"/>
              <a:gd name="connsiteY16" fmla="*/ 4722125 h 474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9398" h="4747401">
                <a:moveTo>
                  <a:pt x="7099398" y="0"/>
                </a:moveTo>
                <a:cubicBezTo>
                  <a:pt x="6494347" y="228600"/>
                  <a:pt x="5889297" y="457201"/>
                  <a:pt x="5625440" y="600502"/>
                </a:cubicBezTo>
                <a:cubicBezTo>
                  <a:pt x="5361583" y="743804"/>
                  <a:pt x="5550377" y="766549"/>
                  <a:pt x="5516258" y="859809"/>
                </a:cubicBezTo>
                <a:cubicBezTo>
                  <a:pt x="5482139" y="953069"/>
                  <a:pt x="5564025" y="1030406"/>
                  <a:pt x="5420724" y="1160060"/>
                </a:cubicBezTo>
                <a:cubicBezTo>
                  <a:pt x="5277423" y="1289714"/>
                  <a:pt x="5027213" y="1539922"/>
                  <a:pt x="4656449" y="1637731"/>
                </a:cubicBezTo>
                <a:cubicBezTo>
                  <a:pt x="4285685" y="1735540"/>
                  <a:pt x="3516861" y="1680950"/>
                  <a:pt x="3196139" y="1746914"/>
                </a:cubicBezTo>
                <a:cubicBezTo>
                  <a:pt x="2875417" y="1812878"/>
                  <a:pt x="2738939" y="1883392"/>
                  <a:pt x="2732115" y="2033517"/>
                </a:cubicBezTo>
                <a:cubicBezTo>
                  <a:pt x="2725291" y="2183642"/>
                  <a:pt x="2891338" y="2513463"/>
                  <a:pt x="3155195" y="2647666"/>
                </a:cubicBezTo>
                <a:cubicBezTo>
                  <a:pt x="3419052" y="2781869"/>
                  <a:pt x="3969512" y="2729552"/>
                  <a:pt x="4315255" y="2838734"/>
                </a:cubicBezTo>
                <a:cubicBezTo>
                  <a:pt x="4660998" y="2947916"/>
                  <a:pt x="5204634" y="3177654"/>
                  <a:pt x="5229655" y="3302758"/>
                </a:cubicBezTo>
                <a:cubicBezTo>
                  <a:pt x="5254676" y="3427863"/>
                  <a:pt x="4729237" y="3548418"/>
                  <a:pt x="4465380" y="3589361"/>
                </a:cubicBezTo>
                <a:cubicBezTo>
                  <a:pt x="4201523" y="3630304"/>
                  <a:pt x="3992258" y="3480179"/>
                  <a:pt x="3646515" y="3548418"/>
                </a:cubicBezTo>
                <a:cubicBezTo>
                  <a:pt x="3300772" y="3616657"/>
                  <a:pt x="2786706" y="3853218"/>
                  <a:pt x="2390921" y="3998794"/>
                </a:cubicBezTo>
                <a:cubicBezTo>
                  <a:pt x="1995136" y="4144370"/>
                  <a:pt x="1578879" y="4362735"/>
                  <a:pt x="1271804" y="4421875"/>
                </a:cubicBezTo>
                <a:cubicBezTo>
                  <a:pt x="964729" y="4481015"/>
                  <a:pt x="750915" y="4305869"/>
                  <a:pt x="548473" y="4353636"/>
                </a:cubicBezTo>
                <a:cubicBezTo>
                  <a:pt x="346031" y="4401403"/>
                  <a:pt x="143590" y="4647063"/>
                  <a:pt x="57154" y="4708478"/>
                </a:cubicBezTo>
                <a:cubicBezTo>
                  <a:pt x="-29282" y="4769893"/>
                  <a:pt x="288" y="4746009"/>
                  <a:pt x="29858" y="4722125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724400" y="2286000"/>
            <a:ext cx="1447800" cy="3200400"/>
            <a:chOff x="3337958" y="1719618"/>
            <a:chExt cx="1165803" cy="3320955"/>
          </a:xfrm>
          <a:solidFill>
            <a:srgbClr val="0070C0"/>
          </a:solidFill>
        </p:grpSpPr>
        <p:grpSp>
          <p:nvGrpSpPr>
            <p:cNvPr id="6" name="Group 1"/>
            <p:cNvGrpSpPr>
              <a:grpSpLocks/>
            </p:cNvGrpSpPr>
            <p:nvPr/>
          </p:nvGrpSpPr>
          <p:grpSpPr bwMode="auto">
            <a:xfrm>
              <a:off x="3337958" y="4487080"/>
              <a:ext cx="735582" cy="553493"/>
              <a:chOff x="3337958" y="4487080"/>
              <a:chExt cx="735582" cy="553493"/>
            </a:xfrm>
            <a:grpFill/>
          </p:grpSpPr>
          <p:sp>
            <p:nvSpPr>
              <p:cNvPr id="15" name="Freeform 14"/>
              <p:cNvSpPr/>
              <p:nvPr/>
            </p:nvSpPr>
            <p:spPr>
              <a:xfrm rot="1454800">
                <a:off x="3392490" y="4497664"/>
                <a:ext cx="681050" cy="384164"/>
              </a:xfrm>
              <a:custGeom>
                <a:avLst/>
                <a:gdLst>
                  <a:gd name="connsiteX0" fmla="*/ 641444 w 887104"/>
                  <a:gd name="connsiteY0" fmla="*/ 54591 h 313898"/>
                  <a:gd name="connsiteX1" fmla="*/ 641444 w 887104"/>
                  <a:gd name="connsiteY1" fmla="*/ 54591 h 313898"/>
                  <a:gd name="connsiteX2" fmla="*/ 450376 w 887104"/>
                  <a:gd name="connsiteY2" fmla="*/ 54591 h 313898"/>
                  <a:gd name="connsiteX3" fmla="*/ 382137 w 887104"/>
                  <a:gd name="connsiteY3" fmla="*/ 95534 h 313898"/>
                  <a:gd name="connsiteX4" fmla="*/ 81886 w 887104"/>
                  <a:gd name="connsiteY4" fmla="*/ 150125 h 313898"/>
                  <a:gd name="connsiteX5" fmla="*/ 0 w 887104"/>
                  <a:gd name="connsiteY5" fmla="*/ 218364 h 313898"/>
                  <a:gd name="connsiteX6" fmla="*/ 68239 w 887104"/>
                  <a:gd name="connsiteY6" fmla="*/ 286603 h 313898"/>
                  <a:gd name="connsiteX7" fmla="*/ 327546 w 887104"/>
                  <a:gd name="connsiteY7" fmla="*/ 286603 h 313898"/>
                  <a:gd name="connsiteX8" fmla="*/ 504967 w 887104"/>
                  <a:gd name="connsiteY8" fmla="*/ 313898 h 313898"/>
                  <a:gd name="connsiteX9" fmla="*/ 709683 w 887104"/>
                  <a:gd name="connsiteY9" fmla="*/ 272955 h 313898"/>
                  <a:gd name="connsiteX10" fmla="*/ 887104 w 887104"/>
                  <a:gd name="connsiteY10" fmla="*/ 259307 h 313898"/>
                  <a:gd name="connsiteX11" fmla="*/ 818865 w 887104"/>
                  <a:gd name="connsiteY11" fmla="*/ 136478 h 313898"/>
                  <a:gd name="connsiteX12" fmla="*/ 859809 w 887104"/>
                  <a:gd name="connsiteY12" fmla="*/ 40943 h 313898"/>
                  <a:gd name="connsiteX13" fmla="*/ 818865 w 887104"/>
                  <a:gd name="connsiteY13" fmla="*/ 0 h 313898"/>
                  <a:gd name="connsiteX14" fmla="*/ 641444 w 887104"/>
                  <a:gd name="connsiteY14" fmla="*/ 54591 h 31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87104" h="313898">
                    <a:moveTo>
                      <a:pt x="641444" y="54591"/>
                    </a:moveTo>
                    <a:lnTo>
                      <a:pt x="641444" y="54591"/>
                    </a:lnTo>
                    <a:lnTo>
                      <a:pt x="450376" y="54591"/>
                    </a:lnTo>
                    <a:lnTo>
                      <a:pt x="382137" y="95534"/>
                    </a:lnTo>
                    <a:lnTo>
                      <a:pt x="81886" y="150125"/>
                    </a:lnTo>
                    <a:lnTo>
                      <a:pt x="0" y="218364"/>
                    </a:lnTo>
                    <a:lnTo>
                      <a:pt x="68239" y="286603"/>
                    </a:lnTo>
                    <a:lnTo>
                      <a:pt x="327546" y="286603"/>
                    </a:lnTo>
                    <a:lnTo>
                      <a:pt x="504967" y="313898"/>
                    </a:lnTo>
                    <a:lnTo>
                      <a:pt x="709683" y="272955"/>
                    </a:lnTo>
                    <a:lnTo>
                      <a:pt x="887104" y="259307"/>
                    </a:lnTo>
                    <a:lnTo>
                      <a:pt x="818865" y="136478"/>
                    </a:lnTo>
                    <a:lnTo>
                      <a:pt x="859809" y="40943"/>
                    </a:lnTo>
                    <a:lnTo>
                      <a:pt x="818865" y="0"/>
                    </a:lnTo>
                    <a:lnTo>
                      <a:pt x="641444" y="54591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399316" y="4566150"/>
                <a:ext cx="149228" cy="163509"/>
              </a:xfrm>
              <a:custGeom>
                <a:avLst/>
                <a:gdLst>
                  <a:gd name="connsiteX0" fmla="*/ 0 w 150125"/>
                  <a:gd name="connsiteY0" fmla="*/ 95534 h 163773"/>
                  <a:gd name="connsiteX1" fmla="*/ 95534 w 150125"/>
                  <a:gd name="connsiteY1" fmla="*/ 0 h 163773"/>
                  <a:gd name="connsiteX2" fmla="*/ 150125 w 150125"/>
                  <a:gd name="connsiteY2" fmla="*/ 68239 h 163773"/>
                  <a:gd name="connsiteX3" fmla="*/ 68238 w 150125"/>
                  <a:gd name="connsiteY3" fmla="*/ 163773 h 163773"/>
                  <a:gd name="connsiteX4" fmla="*/ 0 w 150125"/>
                  <a:gd name="connsiteY4" fmla="*/ 95534 h 16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125" h="163773">
                    <a:moveTo>
                      <a:pt x="0" y="95534"/>
                    </a:moveTo>
                    <a:lnTo>
                      <a:pt x="95534" y="0"/>
                    </a:lnTo>
                    <a:lnTo>
                      <a:pt x="150125" y="68239"/>
                    </a:lnTo>
                    <a:lnTo>
                      <a:pt x="68238" y="163773"/>
                    </a:lnTo>
                    <a:lnTo>
                      <a:pt x="0" y="95534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337958" y="4487080"/>
                <a:ext cx="149228" cy="163509"/>
              </a:xfrm>
              <a:custGeom>
                <a:avLst/>
                <a:gdLst>
                  <a:gd name="connsiteX0" fmla="*/ 0 w 150125"/>
                  <a:gd name="connsiteY0" fmla="*/ 95534 h 163773"/>
                  <a:gd name="connsiteX1" fmla="*/ 95534 w 150125"/>
                  <a:gd name="connsiteY1" fmla="*/ 0 h 163773"/>
                  <a:gd name="connsiteX2" fmla="*/ 150125 w 150125"/>
                  <a:gd name="connsiteY2" fmla="*/ 68239 h 163773"/>
                  <a:gd name="connsiteX3" fmla="*/ 68238 w 150125"/>
                  <a:gd name="connsiteY3" fmla="*/ 163773 h 163773"/>
                  <a:gd name="connsiteX4" fmla="*/ 0 w 150125"/>
                  <a:gd name="connsiteY4" fmla="*/ 95534 h 16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125" h="163773">
                    <a:moveTo>
                      <a:pt x="0" y="95534"/>
                    </a:moveTo>
                    <a:lnTo>
                      <a:pt x="95534" y="0"/>
                    </a:lnTo>
                    <a:lnTo>
                      <a:pt x="150125" y="68239"/>
                    </a:lnTo>
                    <a:lnTo>
                      <a:pt x="68238" y="163773"/>
                    </a:lnTo>
                    <a:lnTo>
                      <a:pt x="0" y="95534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3657607" y="4877065"/>
                <a:ext cx="149228" cy="163508"/>
              </a:xfrm>
              <a:custGeom>
                <a:avLst/>
                <a:gdLst>
                  <a:gd name="connsiteX0" fmla="*/ 0 w 150125"/>
                  <a:gd name="connsiteY0" fmla="*/ 95534 h 163773"/>
                  <a:gd name="connsiteX1" fmla="*/ 95534 w 150125"/>
                  <a:gd name="connsiteY1" fmla="*/ 0 h 163773"/>
                  <a:gd name="connsiteX2" fmla="*/ 150125 w 150125"/>
                  <a:gd name="connsiteY2" fmla="*/ 68239 h 163773"/>
                  <a:gd name="connsiteX3" fmla="*/ 68238 w 150125"/>
                  <a:gd name="connsiteY3" fmla="*/ 163773 h 163773"/>
                  <a:gd name="connsiteX4" fmla="*/ 0 w 150125"/>
                  <a:gd name="connsiteY4" fmla="*/ 95534 h 16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125" h="163773">
                    <a:moveTo>
                      <a:pt x="0" y="95534"/>
                    </a:moveTo>
                    <a:lnTo>
                      <a:pt x="95534" y="0"/>
                    </a:lnTo>
                    <a:lnTo>
                      <a:pt x="150125" y="68239"/>
                    </a:lnTo>
                    <a:lnTo>
                      <a:pt x="68238" y="163773"/>
                    </a:lnTo>
                    <a:lnTo>
                      <a:pt x="0" y="95534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3581406" y="4800867"/>
                <a:ext cx="149228" cy="163508"/>
              </a:xfrm>
              <a:custGeom>
                <a:avLst/>
                <a:gdLst>
                  <a:gd name="connsiteX0" fmla="*/ 0 w 150125"/>
                  <a:gd name="connsiteY0" fmla="*/ 95534 h 163773"/>
                  <a:gd name="connsiteX1" fmla="*/ 95534 w 150125"/>
                  <a:gd name="connsiteY1" fmla="*/ 0 h 163773"/>
                  <a:gd name="connsiteX2" fmla="*/ 150125 w 150125"/>
                  <a:gd name="connsiteY2" fmla="*/ 68239 h 163773"/>
                  <a:gd name="connsiteX3" fmla="*/ 68238 w 150125"/>
                  <a:gd name="connsiteY3" fmla="*/ 163773 h 163773"/>
                  <a:gd name="connsiteX4" fmla="*/ 0 w 150125"/>
                  <a:gd name="connsiteY4" fmla="*/ 95534 h 16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125" h="163773">
                    <a:moveTo>
                      <a:pt x="0" y="95534"/>
                    </a:moveTo>
                    <a:lnTo>
                      <a:pt x="95534" y="0"/>
                    </a:lnTo>
                    <a:lnTo>
                      <a:pt x="150125" y="68239"/>
                    </a:lnTo>
                    <a:lnTo>
                      <a:pt x="68238" y="163773"/>
                    </a:lnTo>
                    <a:lnTo>
                      <a:pt x="0" y="95534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616331" y="1719618"/>
              <a:ext cx="887430" cy="442899"/>
              <a:chOff x="3616331" y="1719618"/>
              <a:chExt cx="887430" cy="442899"/>
            </a:xfrm>
            <a:grpFill/>
          </p:grpSpPr>
          <p:sp>
            <p:nvSpPr>
              <p:cNvPr id="8" name="Freeform 4"/>
              <p:cNvSpPr/>
              <p:nvPr/>
            </p:nvSpPr>
            <p:spPr>
              <a:xfrm>
                <a:off x="3616331" y="1719618"/>
                <a:ext cx="887430" cy="312728"/>
              </a:xfrm>
              <a:custGeom>
                <a:avLst/>
                <a:gdLst>
                  <a:gd name="connsiteX0" fmla="*/ 641444 w 887104"/>
                  <a:gd name="connsiteY0" fmla="*/ 54591 h 313898"/>
                  <a:gd name="connsiteX1" fmla="*/ 641444 w 887104"/>
                  <a:gd name="connsiteY1" fmla="*/ 54591 h 313898"/>
                  <a:gd name="connsiteX2" fmla="*/ 450376 w 887104"/>
                  <a:gd name="connsiteY2" fmla="*/ 54591 h 313898"/>
                  <a:gd name="connsiteX3" fmla="*/ 382137 w 887104"/>
                  <a:gd name="connsiteY3" fmla="*/ 95534 h 313898"/>
                  <a:gd name="connsiteX4" fmla="*/ 81886 w 887104"/>
                  <a:gd name="connsiteY4" fmla="*/ 150125 h 313898"/>
                  <a:gd name="connsiteX5" fmla="*/ 0 w 887104"/>
                  <a:gd name="connsiteY5" fmla="*/ 218364 h 313898"/>
                  <a:gd name="connsiteX6" fmla="*/ 68239 w 887104"/>
                  <a:gd name="connsiteY6" fmla="*/ 286603 h 313898"/>
                  <a:gd name="connsiteX7" fmla="*/ 327546 w 887104"/>
                  <a:gd name="connsiteY7" fmla="*/ 286603 h 313898"/>
                  <a:gd name="connsiteX8" fmla="*/ 504967 w 887104"/>
                  <a:gd name="connsiteY8" fmla="*/ 313898 h 313898"/>
                  <a:gd name="connsiteX9" fmla="*/ 709683 w 887104"/>
                  <a:gd name="connsiteY9" fmla="*/ 272955 h 313898"/>
                  <a:gd name="connsiteX10" fmla="*/ 887104 w 887104"/>
                  <a:gd name="connsiteY10" fmla="*/ 259307 h 313898"/>
                  <a:gd name="connsiteX11" fmla="*/ 818865 w 887104"/>
                  <a:gd name="connsiteY11" fmla="*/ 136478 h 313898"/>
                  <a:gd name="connsiteX12" fmla="*/ 859809 w 887104"/>
                  <a:gd name="connsiteY12" fmla="*/ 40943 h 313898"/>
                  <a:gd name="connsiteX13" fmla="*/ 818865 w 887104"/>
                  <a:gd name="connsiteY13" fmla="*/ 0 h 313898"/>
                  <a:gd name="connsiteX14" fmla="*/ 641444 w 887104"/>
                  <a:gd name="connsiteY14" fmla="*/ 54591 h 31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87104" h="313898">
                    <a:moveTo>
                      <a:pt x="641444" y="54591"/>
                    </a:moveTo>
                    <a:lnTo>
                      <a:pt x="641444" y="54591"/>
                    </a:lnTo>
                    <a:lnTo>
                      <a:pt x="450376" y="54591"/>
                    </a:lnTo>
                    <a:lnTo>
                      <a:pt x="382137" y="95534"/>
                    </a:lnTo>
                    <a:lnTo>
                      <a:pt x="81886" y="150125"/>
                    </a:lnTo>
                    <a:lnTo>
                      <a:pt x="0" y="218364"/>
                    </a:lnTo>
                    <a:lnTo>
                      <a:pt x="68239" y="286603"/>
                    </a:lnTo>
                    <a:lnTo>
                      <a:pt x="327546" y="286603"/>
                    </a:lnTo>
                    <a:lnTo>
                      <a:pt x="504967" y="313898"/>
                    </a:lnTo>
                    <a:lnTo>
                      <a:pt x="709683" y="272955"/>
                    </a:lnTo>
                    <a:lnTo>
                      <a:pt x="887104" y="259307"/>
                    </a:lnTo>
                    <a:lnTo>
                      <a:pt x="818865" y="136478"/>
                    </a:lnTo>
                    <a:lnTo>
                      <a:pt x="859809" y="40943"/>
                    </a:lnTo>
                    <a:lnTo>
                      <a:pt x="818865" y="0"/>
                    </a:lnTo>
                    <a:lnTo>
                      <a:pt x="641444" y="54591"/>
                    </a:lnTo>
                    <a:close/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9" name="Group 36"/>
              <p:cNvGrpSpPr>
                <a:grpSpLocks/>
              </p:cNvGrpSpPr>
              <p:nvPr/>
            </p:nvGrpSpPr>
            <p:grpSpPr bwMode="auto">
              <a:xfrm>
                <a:off x="3735396" y="1935512"/>
                <a:ext cx="455621" cy="227005"/>
                <a:chOff x="3735396" y="1935512"/>
                <a:chExt cx="455621" cy="227005"/>
              </a:xfrm>
              <a:grpFill/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3886211" y="1979961"/>
                  <a:ext cx="149228" cy="165095"/>
                </a:xfrm>
                <a:custGeom>
                  <a:avLst/>
                  <a:gdLst>
                    <a:gd name="connsiteX0" fmla="*/ 0 w 150125"/>
                    <a:gd name="connsiteY0" fmla="*/ 95534 h 163773"/>
                    <a:gd name="connsiteX1" fmla="*/ 95534 w 150125"/>
                    <a:gd name="connsiteY1" fmla="*/ 0 h 163773"/>
                    <a:gd name="connsiteX2" fmla="*/ 150125 w 150125"/>
                    <a:gd name="connsiteY2" fmla="*/ 68239 h 163773"/>
                    <a:gd name="connsiteX3" fmla="*/ 68238 w 150125"/>
                    <a:gd name="connsiteY3" fmla="*/ 163773 h 163773"/>
                    <a:gd name="connsiteX4" fmla="*/ 0 w 150125"/>
                    <a:gd name="connsiteY4" fmla="*/ 95534 h 16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125" h="163773">
                      <a:moveTo>
                        <a:pt x="0" y="95534"/>
                      </a:moveTo>
                      <a:lnTo>
                        <a:pt x="95534" y="0"/>
                      </a:lnTo>
                      <a:lnTo>
                        <a:pt x="150125" y="68239"/>
                      </a:lnTo>
                      <a:lnTo>
                        <a:pt x="68238" y="163773"/>
                      </a:lnTo>
                      <a:lnTo>
                        <a:pt x="0" y="95534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3994163" y="1999010"/>
                  <a:ext cx="150816" cy="163507"/>
                </a:xfrm>
                <a:custGeom>
                  <a:avLst/>
                  <a:gdLst>
                    <a:gd name="connsiteX0" fmla="*/ 0 w 150125"/>
                    <a:gd name="connsiteY0" fmla="*/ 95534 h 163773"/>
                    <a:gd name="connsiteX1" fmla="*/ 95534 w 150125"/>
                    <a:gd name="connsiteY1" fmla="*/ 0 h 163773"/>
                    <a:gd name="connsiteX2" fmla="*/ 150125 w 150125"/>
                    <a:gd name="connsiteY2" fmla="*/ 68239 h 163773"/>
                    <a:gd name="connsiteX3" fmla="*/ 68238 w 150125"/>
                    <a:gd name="connsiteY3" fmla="*/ 163773 h 163773"/>
                    <a:gd name="connsiteX4" fmla="*/ 0 w 150125"/>
                    <a:gd name="connsiteY4" fmla="*/ 95534 h 16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125" h="163773">
                      <a:moveTo>
                        <a:pt x="0" y="95534"/>
                      </a:moveTo>
                      <a:lnTo>
                        <a:pt x="95534" y="0"/>
                      </a:lnTo>
                      <a:lnTo>
                        <a:pt x="150125" y="68239"/>
                      </a:lnTo>
                      <a:lnTo>
                        <a:pt x="68238" y="163773"/>
                      </a:lnTo>
                      <a:lnTo>
                        <a:pt x="0" y="95534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3817948" y="1935512"/>
                  <a:ext cx="150815" cy="163507"/>
                </a:xfrm>
                <a:custGeom>
                  <a:avLst/>
                  <a:gdLst>
                    <a:gd name="connsiteX0" fmla="*/ 0 w 150125"/>
                    <a:gd name="connsiteY0" fmla="*/ 95534 h 163773"/>
                    <a:gd name="connsiteX1" fmla="*/ 95534 w 150125"/>
                    <a:gd name="connsiteY1" fmla="*/ 0 h 163773"/>
                    <a:gd name="connsiteX2" fmla="*/ 150125 w 150125"/>
                    <a:gd name="connsiteY2" fmla="*/ 68239 h 163773"/>
                    <a:gd name="connsiteX3" fmla="*/ 68238 w 150125"/>
                    <a:gd name="connsiteY3" fmla="*/ 163773 h 163773"/>
                    <a:gd name="connsiteX4" fmla="*/ 0 w 150125"/>
                    <a:gd name="connsiteY4" fmla="*/ 95534 h 16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125" h="163773">
                      <a:moveTo>
                        <a:pt x="0" y="95534"/>
                      </a:moveTo>
                      <a:lnTo>
                        <a:pt x="95534" y="0"/>
                      </a:lnTo>
                      <a:lnTo>
                        <a:pt x="150125" y="68239"/>
                      </a:lnTo>
                      <a:lnTo>
                        <a:pt x="68238" y="163773"/>
                      </a:lnTo>
                      <a:lnTo>
                        <a:pt x="0" y="95534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4040202" y="1979961"/>
                  <a:ext cx="150815" cy="165095"/>
                </a:xfrm>
                <a:custGeom>
                  <a:avLst/>
                  <a:gdLst>
                    <a:gd name="connsiteX0" fmla="*/ 0 w 150125"/>
                    <a:gd name="connsiteY0" fmla="*/ 95534 h 163773"/>
                    <a:gd name="connsiteX1" fmla="*/ 95534 w 150125"/>
                    <a:gd name="connsiteY1" fmla="*/ 0 h 163773"/>
                    <a:gd name="connsiteX2" fmla="*/ 150125 w 150125"/>
                    <a:gd name="connsiteY2" fmla="*/ 68239 h 163773"/>
                    <a:gd name="connsiteX3" fmla="*/ 68238 w 150125"/>
                    <a:gd name="connsiteY3" fmla="*/ 163773 h 163773"/>
                    <a:gd name="connsiteX4" fmla="*/ 0 w 150125"/>
                    <a:gd name="connsiteY4" fmla="*/ 95534 h 16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125" h="163773">
                      <a:moveTo>
                        <a:pt x="0" y="95534"/>
                      </a:moveTo>
                      <a:lnTo>
                        <a:pt x="95534" y="0"/>
                      </a:lnTo>
                      <a:lnTo>
                        <a:pt x="150125" y="68239"/>
                      </a:lnTo>
                      <a:lnTo>
                        <a:pt x="68238" y="163773"/>
                      </a:lnTo>
                      <a:lnTo>
                        <a:pt x="0" y="95534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3735396" y="1968848"/>
                  <a:ext cx="150815" cy="163508"/>
                </a:xfrm>
                <a:custGeom>
                  <a:avLst/>
                  <a:gdLst>
                    <a:gd name="connsiteX0" fmla="*/ 0 w 150125"/>
                    <a:gd name="connsiteY0" fmla="*/ 95534 h 163773"/>
                    <a:gd name="connsiteX1" fmla="*/ 95534 w 150125"/>
                    <a:gd name="connsiteY1" fmla="*/ 0 h 163773"/>
                    <a:gd name="connsiteX2" fmla="*/ 150125 w 150125"/>
                    <a:gd name="connsiteY2" fmla="*/ 68239 h 163773"/>
                    <a:gd name="connsiteX3" fmla="*/ 68238 w 150125"/>
                    <a:gd name="connsiteY3" fmla="*/ 163773 h 163773"/>
                    <a:gd name="connsiteX4" fmla="*/ 0 w 150125"/>
                    <a:gd name="connsiteY4" fmla="*/ 95534 h 16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125" h="163773">
                      <a:moveTo>
                        <a:pt x="0" y="95534"/>
                      </a:moveTo>
                      <a:lnTo>
                        <a:pt x="95534" y="0"/>
                      </a:lnTo>
                      <a:lnTo>
                        <a:pt x="150125" y="68239"/>
                      </a:lnTo>
                      <a:lnTo>
                        <a:pt x="68238" y="163773"/>
                      </a:lnTo>
                      <a:lnTo>
                        <a:pt x="0" y="95534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</p:grpSp>
      <p:pic>
        <p:nvPicPr>
          <p:cNvPr id="20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5791200" y="5105400"/>
            <a:ext cx="68258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5562600" y="4800600"/>
            <a:ext cx="68258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5105400" y="4191000"/>
            <a:ext cx="68258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23" name="Group 40"/>
          <p:cNvGrpSpPr>
            <a:grpSpLocks/>
          </p:cNvGrpSpPr>
          <p:nvPr/>
        </p:nvGrpSpPr>
        <p:grpSpPr bwMode="auto">
          <a:xfrm>
            <a:off x="4648200" y="6248400"/>
            <a:ext cx="1243013" cy="277813"/>
            <a:chOff x="895897" y="1439395"/>
            <a:chExt cx="1243007" cy="356305"/>
          </a:xfrm>
        </p:grpSpPr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1205459" y="1441433"/>
              <a:ext cx="307974" cy="354269"/>
              <a:chOff x="915751" y="1763110"/>
              <a:chExt cx="532008" cy="545660"/>
            </a:xfrm>
          </p:grpSpPr>
          <p:sp>
            <p:nvSpPr>
              <p:cNvPr id="37" name="Snip Same Side Corner Rectangle 36"/>
              <p:cNvSpPr/>
              <p:nvPr/>
            </p:nvSpPr>
            <p:spPr>
              <a:xfrm>
                <a:off x="915751" y="1951268"/>
                <a:ext cx="532008" cy="354365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170785" y="1763110"/>
                <a:ext cx="0" cy="19129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57074" y="2117474"/>
                <a:ext cx="0" cy="19129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8"/>
            <p:cNvGrpSpPr>
              <a:grpSpLocks/>
            </p:cNvGrpSpPr>
            <p:nvPr/>
          </p:nvGrpSpPr>
          <p:grpSpPr bwMode="auto">
            <a:xfrm>
              <a:off x="1526132" y="1439396"/>
              <a:ext cx="307974" cy="354269"/>
              <a:chOff x="915219" y="1763961"/>
              <a:chExt cx="532008" cy="545661"/>
            </a:xfrm>
          </p:grpSpPr>
          <p:sp>
            <p:nvSpPr>
              <p:cNvPr id="34" name="Snip Same Side Corner Rectangle 33"/>
              <p:cNvSpPr/>
              <p:nvPr/>
            </p:nvSpPr>
            <p:spPr>
              <a:xfrm>
                <a:off x="915219" y="1952120"/>
                <a:ext cx="532008" cy="35436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170253" y="1763961"/>
                <a:ext cx="0" cy="19129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56542" y="2118328"/>
                <a:ext cx="0" cy="191294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854"/>
            <p:cNvGrpSpPr>
              <a:grpSpLocks/>
            </p:cNvGrpSpPr>
            <p:nvPr/>
          </p:nvGrpSpPr>
          <p:grpSpPr bwMode="auto">
            <a:xfrm>
              <a:off x="1829342" y="1439396"/>
              <a:ext cx="309562" cy="354269"/>
              <a:chOff x="913049" y="1763961"/>
              <a:chExt cx="534751" cy="545661"/>
            </a:xfrm>
          </p:grpSpPr>
          <p:sp>
            <p:nvSpPr>
              <p:cNvPr id="31" name="Snip Same Side Corner Rectangle 30"/>
              <p:cNvSpPr/>
              <p:nvPr/>
            </p:nvSpPr>
            <p:spPr>
              <a:xfrm>
                <a:off x="913049" y="1952120"/>
                <a:ext cx="534751" cy="35436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170826" y="1763961"/>
                <a:ext cx="0" cy="19129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54372" y="2118328"/>
                <a:ext cx="0" cy="191294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860"/>
            <p:cNvGrpSpPr>
              <a:grpSpLocks/>
            </p:cNvGrpSpPr>
            <p:nvPr/>
          </p:nvGrpSpPr>
          <p:grpSpPr bwMode="auto">
            <a:xfrm>
              <a:off x="895897" y="1439396"/>
              <a:ext cx="309562" cy="354269"/>
              <a:chOff x="914400" y="1763961"/>
              <a:chExt cx="534751" cy="545661"/>
            </a:xfrm>
          </p:grpSpPr>
          <p:sp>
            <p:nvSpPr>
              <p:cNvPr id="28" name="Snip Same Side Corner Rectangle 27"/>
              <p:cNvSpPr/>
              <p:nvPr/>
            </p:nvSpPr>
            <p:spPr>
              <a:xfrm>
                <a:off x="914400" y="1952120"/>
                <a:ext cx="534751" cy="35436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172177" y="1763961"/>
                <a:ext cx="0" cy="19129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155723" y="2118328"/>
                <a:ext cx="0" cy="191294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864"/>
          <p:cNvGrpSpPr>
            <a:grpSpLocks/>
          </p:cNvGrpSpPr>
          <p:nvPr/>
        </p:nvGrpSpPr>
        <p:grpSpPr bwMode="auto">
          <a:xfrm>
            <a:off x="1295400" y="5486400"/>
            <a:ext cx="1371600" cy="239713"/>
            <a:chOff x="895897" y="1439395"/>
            <a:chExt cx="1243007" cy="356305"/>
          </a:xfrm>
        </p:grpSpPr>
        <p:grpSp>
          <p:nvGrpSpPr>
            <p:cNvPr id="41" name="Group 865"/>
            <p:cNvGrpSpPr>
              <a:grpSpLocks/>
            </p:cNvGrpSpPr>
            <p:nvPr/>
          </p:nvGrpSpPr>
          <p:grpSpPr bwMode="auto">
            <a:xfrm>
              <a:off x="1205211" y="1441754"/>
              <a:ext cx="307875" cy="353945"/>
              <a:chOff x="915322" y="1763608"/>
              <a:chExt cx="531836" cy="545162"/>
            </a:xfrm>
          </p:grpSpPr>
          <p:sp>
            <p:nvSpPr>
              <p:cNvPr id="54" name="Snip Same Side Corner Rectangle 53"/>
              <p:cNvSpPr/>
              <p:nvPr/>
            </p:nvSpPr>
            <p:spPr>
              <a:xfrm>
                <a:off x="915322" y="1952598"/>
                <a:ext cx="531836" cy="35253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1171298" y="1763608"/>
                <a:ext cx="0" cy="19262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56387" y="2116145"/>
                <a:ext cx="0" cy="19262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866"/>
            <p:cNvGrpSpPr>
              <a:grpSpLocks/>
            </p:cNvGrpSpPr>
            <p:nvPr/>
          </p:nvGrpSpPr>
          <p:grpSpPr bwMode="auto">
            <a:xfrm>
              <a:off x="1526033" y="1439395"/>
              <a:ext cx="307875" cy="353945"/>
              <a:chOff x="915047" y="1763961"/>
              <a:chExt cx="531836" cy="545162"/>
            </a:xfrm>
          </p:grpSpPr>
          <p:sp>
            <p:nvSpPr>
              <p:cNvPr id="51" name="Snip Same Side Corner Rectangle 50"/>
              <p:cNvSpPr/>
              <p:nvPr/>
            </p:nvSpPr>
            <p:spPr>
              <a:xfrm>
                <a:off x="915047" y="1952950"/>
                <a:ext cx="531836" cy="352539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1171025" y="1763961"/>
                <a:ext cx="0" cy="1926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156113" y="2116500"/>
                <a:ext cx="0" cy="192623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867"/>
            <p:cNvGrpSpPr>
              <a:grpSpLocks/>
            </p:cNvGrpSpPr>
            <p:nvPr/>
          </p:nvGrpSpPr>
          <p:grpSpPr bwMode="auto">
            <a:xfrm>
              <a:off x="1829591" y="1439395"/>
              <a:ext cx="309313" cy="353945"/>
              <a:chOff x="913479" y="1763961"/>
              <a:chExt cx="534321" cy="545162"/>
            </a:xfrm>
          </p:grpSpPr>
          <p:sp>
            <p:nvSpPr>
              <p:cNvPr id="48" name="Snip Same Side Corner Rectangle 47"/>
              <p:cNvSpPr/>
              <p:nvPr/>
            </p:nvSpPr>
            <p:spPr>
              <a:xfrm>
                <a:off x="913479" y="1952950"/>
                <a:ext cx="534321" cy="352539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1169456" y="1763961"/>
                <a:ext cx="0" cy="1926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154545" y="2116500"/>
                <a:ext cx="0" cy="192623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868"/>
            <p:cNvGrpSpPr>
              <a:grpSpLocks/>
            </p:cNvGrpSpPr>
            <p:nvPr/>
          </p:nvGrpSpPr>
          <p:grpSpPr bwMode="auto">
            <a:xfrm>
              <a:off x="895897" y="1439395"/>
              <a:ext cx="309314" cy="353945"/>
              <a:chOff x="914400" y="1763961"/>
              <a:chExt cx="534322" cy="545162"/>
            </a:xfrm>
          </p:grpSpPr>
          <p:sp>
            <p:nvSpPr>
              <p:cNvPr id="45" name="Snip Same Side Corner Rectangle 44"/>
              <p:cNvSpPr/>
              <p:nvPr/>
            </p:nvSpPr>
            <p:spPr>
              <a:xfrm>
                <a:off x="914400" y="1952950"/>
                <a:ext cx="534322" cy="352539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170378" y="1763961"/>
                <a:ext cx="0" cy="1926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155467" y="2116500"/>
                <a:ext cx="0" cy="192623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885"/>
          <p:cNvGrpSpPr>
            <a:grpSpLocks/>
          </p:cNvGrpSpPr>
          <p:nvPr/>
        </p:nvGrpSpPr>
        <p:grpSpPr bwMode="auto">
          <a:xfrm>
            <a:off x="2819400" y="6096000"/>
            <a:ext cx="1243013" cy="254000"/>
            <a:chOff x="895897" y="1439395"/>
            <a:chExt cx="1243007" cy="356305"/>
          </a:xfrm>
        </p:grpSpPr>
        <p:grpSp>
          <p:nvGrpSpPr>
            <p:cNvPr id="58" name="Group 886"/>
            <p:cNvGrpSpPr>
              <a:grpSpLocks/>
            </p:cNvGrpSpPr>
            <p:nvPr/>
          </p:nvGrpSpPr>
          <p:grpSpPr bwMode="auto">
            <a:xfrm>
              <a:off x="1205459" y="1441620"/>
              <a:ext cx="307974" cy="354077"/>
              <a:chOff x="915751" y="1763404"/>
              <a:chExt cx="532008" cy="545366"/>
            </a:xfrm>
          </p:grpSpPr>
          <p:sp>
            <p:nvSpPr>
              <p:cNvPr id="71" name="Snip Same Side Corner Rectangle 70"/>
              <p:cNvSpPr/>
              <p:nvPr/>
            </p:nvSpPr>
            <p:spPr>
              <a:xfrm>
                <a:off x="915751" y="1952052"/>
                <a:ext cx="532008" cy="353289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1170785" y="1763404"/>
                <a:ext cx="0" cy="192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57074" y="2116691"/>
                <a:ext cx="0" cy="19207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887"/>
            <p:cNvGrpSpPr>
              <a:grpSpLocks/>
            </p:cNvGrpSpPr>
            <p:nvPr/>
          </p:nvGrpSpPr>
          <p:grpSpPr bwMode="auto">
            <a:xfrm>
              <a:off x="1526132" y="1439397"/>
              <a:ext cx="307974" cy="354080"/>
              <a:chOff x="915219" y="1763961"/>
              <a:chExt cx="532008" cy="545368"/>
            </a:xfrm>
          </p:grpSpPr>
          <p:sp>
            <p:nvSpPr>
              <p:cNvPr id="68" name="Snip Same Side Corner Rectangle 67"/>
              <p:cNvSpPr/>
              <p:nvPr/>
            </p:nvSpPr>
            <p:spPr>
              <a:xfrm>
                <a:off x="915219" y="1952611"/>
                <a:ext cx="532008" cy="35328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1170253" y="1763961"/>
                <a:ext cx="0" cy="192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56542" y="2117250"/>
                <a:ext cx="0" cy="19207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888"/>
            <p:cNvGrpSpPr>
              <a:grpSpLocks/>
            </p:cNvGrpSpPr>
            <p:nvPr/>
          </p:nvGrpSpPr>
          <p:grpSpPr bwMode="auto">
            <a:xfrm>
              <a:off x="1829342" y="1439397"/>
              <a:ext cx="309562" cy="354080"/>
              <a:chOff x="913049" y="1763961"/>
              <a:chExt cx="534751" cy="545368"/>
            </a:xfrm>
          </p:grpSpPr>
          <p:sp>
            <p:nvSpPr>
              <p:cNvPr id="65" name="Snip Same Side Corner Rectangle 64"/>
              <p:cNvSpPr/>
              <p:nvPr/>
            </p:nvSpPr>
            <p:spPr>
              <a:xfrm>
                <a:off x="913049" y="1952611"/>
                <a:ext cx="534751" cy="35328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1170826" y="1763961"/>
                <a:ext cx="0" cy="192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54372" y="2117250"/>
                <a:ext cx="0" cy="19207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889"/>
            <p:cNvGrpSpPr>
              <a:grpSpLocks/>
            </p:cNvGrpSpPr>
            <p:nvPr/>
          </p:nvGrpSpPr>
          <p:grpSpPr bwMode="auto">
            <a:xfrm>
              <a:off x="895897" y="1439397"/>
              <a:ext cx="309562" cy="354080"/>
              <a:chOff x="914400" y="1763961"/>
              <a:chExt cx="534751" cy="545368"/>
            </a:xfrm>
          </p:grpSpPr>
          <p:sp>
            <p:nvSpPr>
              <p:cNvPr id="62" name="Snip Same Side Corner Rectangle 61"/>
              <p:cNvSpPr/>
              <p:nvPr/>
            </p:nvSpPr>
            <p:spPr>
              <a:xfrm>
                <a:off x="914400" y="1952611"/>
                <a:ext cx="534751" cy="353287"/>
              </a:xfrm>
              <a:prstGeom prst="snip2SameRect">
                <a:avLst>
                  <a:gd name="adj1" fmla="val 45239"/>
                  <a:gd name="adj2" fmla="val 19048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172177" y="1763961"/>
                <a:ext cx="0" cy="192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155723" y="2117250"/>
                <a:ext cx="0" cy="19207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Picture 2" descr="https://encrypted-tbn3.gstatic.com/images?q=tbn:ANd9GcTsusPkOKZ2BhbMdg9ca4uOvjRvd46gyYzXmXzjcpQSq8j07y-o2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114800" y="4648200"/>
            <a:ext cx="702647" cy="5234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5" name="Picture 2" descr="https://encrypted-tbn3.gstatic.com/images?q=tbn:ANd9GcTsusPkOKZ2BhbMdg9ca4uOvjRvd46gyYzXmXzjcpQSq8j07y-o2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953000" y="5410200"/>
            <a:ext cx="702647" cy="5234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6" name="Picture 2" descr="https://encrypted-tbn3.gstatic.com/images?q=tbn:ANd9GcTsusPkOKZ2BhbMdg9ca4uOvjRvd46gyYzXmXzjcpQSq8j07y-o2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572000" y="2667000"/>
            <a:ext cx="702647" cy="7284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/>
        </p:spPr>
      </p:pic>
      <p:pic>
        <p:nvPicPr>
          <p:cNvPr id="77" name="Picture 2" descr="https://encrypted-tbn3.gstatic.com/images?q=tbn:ANd9GcTsusPkOKZ2BhbMdg9ca4uOvjRvd46gyYzXmXzjcpQSq8j07y-o2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343400" y="5105400"/>
            <a:ext cx="702647" cy="7284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8" name="Picture 4" descr="https://encrypted-tbn0.gstatic.com/images?q=tbn:ANd9GcTxg1M1BDieBV91H3VQiKF8F861OCNBePC01hAsE8pMrjV_dKJc1Q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2209800"/>
            <a:ext cx="5746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5334000" y="4419600"/>
            <a:ext cx="68258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80" name="Group 587"/>
          <p:cNvGrpSpPr>
            <a:grpSpLocks/>
          </p:cNvGrpSpPr>
          <p:nvPr/>
        </p:nvGrpSpPr>
        <p:grpSpPr bwMode="auto">
          <a:xfrm>
            <a:off x="5257800" y="1752600"/>
            <a:ext cx="1697038" cy="671513"/>
            <a:chOff x="513148" y="1157851"/>
            <a:chExt cx="2200660" cy="1637550"/>
          </a:xfrm>
          <a:solidFill>
            <a:srgbClr val="00B0F0"/>
          </a:solidFill>
        </p:grpSpPr>
        <p:sp>
          <p:nvSpPr>
            <p:cNvPr id="81" name="Cloud Callout 80"/>
            <p:cNvSpPr/>
            <p:nvPr/>
          </p:nvSpPr>
          <p:spPr>
            <a:xfrm>
              <a:off x="513148" y="1157851"/>
              <a:ext cx="938728" cy="212921"/>
            </a:xfrm>
            <a:prstGeom prst="cloudCallou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Cloud Callout 81"/>
            <p:cNvSpPr/>
            <p:nvPr/>
          </p:nvSpPr>
          <p:spPr>
            <a:xfrm>
              <a:off x="1775080" y="1262377"/>
              <a:ext cx="938728" cy="216791"/>
            </a:xfrm>
            <a:prstGeom prst="cloudCallou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Cloud Callout 82"/>
            <p:cNvSpPr/>
            <p:nvPr/>
          </p:nvSpPr>
          <p:spPr>
            <a:xfrm>
              <a:off x="836351" y="1630146"/>
              <a:ext cx="938728" cy="212921"/>
            </a:xfrm>
            <a:prstGeom prst="cloudCallou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914579" y="1966948"/>
              <a:ext cx="0" cy="70457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202785" y="2090829"/>
              <a:ext cx="0" cy="70457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328360" y="1866295"/>
              <a:ext cx="0" cy="70457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676266" y="1908878"/>
              <a:ext cx="0" cy="70457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470405" y="2059859"/>
              <a:ext cx="0" cy="70844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575393" y="1935978"/>
              <a:ext cx="0" cy="70844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09904" y="1386257"/>
              <a:ext cx="0" cy="704572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14579" y="1448198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066916" y="1452068"/>
              <a:ext cx="0" cy="181951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221312" y="1386257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381883" y="1405613"/>
              <a:ext cx="0" cy="17807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45772" y="1587564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013879" y="1556593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149748" y="1637889"/>
              <a:ext cx="0" cy="181951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2273264" y="1572079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409133" y="1657247"/>
              <a:ext cx="0" cy="17807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503829" y="1506266"/>
              <a:ext cx="0" cy="17807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641756" y="1587564"/>
              <a:ext cx="0" cy="18194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238267" y="1819840"/>
              <a:ext cx="0" cy="178079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376195" y="1901136"/>
              <a:ext cx="0" cy="181951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2" descr="https://encrypted-tbn3.gstatic.com/images?q=tbn:ANd9GcTsusPkOKZ2BhbMdg9ca4uOvjRvd46gyYzXmXzjcpQSq8j07y-o2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5486400" y="2743200"/>
            <a:ext cx="702647" cy="7284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/>
        </p:spPr>
      </p:pic>
      <p:sp>
        <p:nvSpPr>
          <p:cNvPr id="105" name="Freeform 104"/>
          <p:cNvSpPr/>
          <p:nvPr/>
        </p:nvSpPr>
        <p:spPr bwMode="auto">
          <a:xfrm>
            <a:off x="51054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Freeform 105"/>
          <p:cNvSpPr/>
          <p:nvPr/>
        </p:nvSpPr>
        <p:spPr bwMode="auto">
          <a:xfrm>
            <a:off x="5257800" y="2590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Freeform 106"/>
          <p:cNvSpPr/>
          <p:nvPr/>
        </p:nvSpPr>
        <p:spPr bwMode="auto">
          <a:xfrm>
            <a:off x="5410200" y="2590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Freeform 107"/>
          <p:cNvSpPr/>
          <p:nvPr/>
        </p:nvSpPr>
        <p:spPr bwMode="auto">
          <a:xfrm>
            <a:off x="5486400" y="2590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Freeform 108"/>
          <p:cNvSpPr/>
          <p:nvPr/>
        </p:nvSpPr>
        <p:spPr bwMode="auto">
          <a:xfrm>
            <a:off x="50292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Freeform 109"/>
          <p:cNvSpPr/>
          <p:nvPr/>
        </p:nvSpPr>
        <p:spPr bwMode="auto">
          <a:xfrm>
            <a:off x="4953000" y="24384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Freeform 110"/>
          <p:cNvSpPr/>
          <p:nvPr/>
        </p:nvSpPr>
        <p:spPr bwMode="auto">
          <a:xfrm>
            <a:off x="5334000" y="2590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Freeform 111"/>
          <p:cNvSpPr/>
          <p:nvPr/>
        </p:nvSpPr>
        <p:spPr bwMode="auto">
          <a:xfrm>
            <a:off x="5181600" y="2590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Freeform 114"/>
          <p:cNvSpPr/>
          <p:nvPr/>
        </p:nvSpPr>
        <p:spPr bwMode="auto">
          <a:xfrm>
            <a:off x="57150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Freeform 115"/>
          <p:cNvSpPr/>
          <p:nvPr/>
        </p:nvSpPr>
        <p:spPr bwMode="auto">
          <a:xfrm>
            <a:off x="57912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Freeform 116"/>
          <p:cNvSpPr/>
          <p:nvPr/>
        </p:nvSpPr>
        <p:spPr bwMode="auto">
          <a:xfrm>
            <a:off x="58674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Freeform 117"/>
          <p:cNvSpPr/>
          <p:nvPr/>
        </p:nvSpPr>
        <p:spPr bwMode="auto">
          <a:xfrm>
            <a:off x="59436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Freeform 118"/>
          <p:cNvSpPr/>
          <p:nvPr/>
        </p:nvSpPr>
        <p:spPr bwMode="auto">
          <a:xfrm>
            <a:off x="60198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Freeform 119"/>
          <p:cNvSpPr/>
          <p:nvPr/>
        </p:nvSpPr>
        <p:spPr bwMode="auto">
          <a:xfrm>
            <a:off x="6096000" y="2514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Freeform 120"/>
          <p:cNvSpPr/>
          <p:nvPr/>
        </p:nvSpPr>
        <p:spPr bwMode="auto">
          <a:xfrm>
            <a:off x="4953000" y="23622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Freeform 121"/>
          <p:cNvSpPr/>
          <p:nvPr/>
        </p:nvSpPr>
        <p:spPr bwMode="auto">
          <a:xfrm>
            <a:off x="5257800" y="53340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Freeform 122"/>
          <p:cNvSpPr/>
          <p:nvPr/>
        </p:nvSpPr>
        <p:spPr bwMode="auto">
          <a:xfrm>
            <a:off x="5334000" y="53340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4" name="Freeform 123"/>
          <p:cNvSpPr/>
          <p:nvPr/>
        </p:nvSpPr>
        <p:spPr bwMode="auto">
          <a:xfrm>
            <a:off x="5410200" y="53340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Freeform 124"/>
          <p:cNvSpPr/>
          <p:nvPr/>
        </p:nvSpPr>
        <p:spPr bwMode="auto">
          <a:xfrm>
            <a:off x="5486400" y="5257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Freeform 125"/>
          <p:cNvSpPr/>
          <p:nvPr/>
        </p:nvSpPr>
        <p:spPr bwMode="auto">
          <a:xfrm>
            <a:off x="5562600" y="51816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7" name="Freeform 126"/>
          <p:cNvSpPr/>
          <p:nvPr/>
        </p:nvSpPr>
        <p:spPr bwMode="auto">
          <a:xfrm>
            <a:off x="4953000" y="5257800"/>
            <a:ext cx="149225" cy="16351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8" name="Freeform 127"/>
          <p:cNvSpPr/>
          <p:nvPr/>
        </p:nvSpPr>
        <p:spPr bwMode="auto">
          <a:xfrm>
            <a:off x="4724400" y="5029200"/>
            <a:ext cx="185325" cy="157573"/>
          </a:xfrm>
          <a:custGeom>
            <a:avLst/>
            <a:gdLst>
              <a:gd name="connsiteX0" fmla="*/ 0 w 150125"/>
              <a:gd name="connsiteY0" fmla="*/ 95534 h 163773"/>
              <a:gd name="connsiteX1" fmla="*/ 95534 w 150125"/>
              <a:gd name="connsiteY1" fmla="*/ 0 h 163773"/>
              <a:gd name="connsiteX2" fmla="*/ 150125 w 150125"/>
              <a:gd name="connsiteY2" fmla="*/ 68239 h 163773"/>
              <a:gd name="connsiteX3" fmla="*/ 68238 w 150125"/>
              <a:gd name="connsiteY3" fmla="*/ 163773 h 163773"/>
              <a:gd name="connsiteX4" fmla="*/ 0 w 150125"/>
              <a:gd name="connsiteY4" fmla="*/ 95534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25" h="163773">
                <a:moveTo>
                  <a:pt x="0" y="95534"/>
                </a:moveTo>
                <a:lnTo>
                  <a:pt x="95534" y="0"/>
                </a:lnTo>
                <a:lnTo>
                  <a:pt x="150125" y="68239"/>
                </a:lnTo>
                <a:lnTo>
                  <a:pt x="68238" y="163773"/>
                </a:lnTo>
                <a:lnTo>
                  <a:pt x="0" y="955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9" name="Picture 4" descr="https://encrypted-tbn0.gstatic.com/images?q=tbn:ANd9GcTxg1M1BDieBV91H3VQiKF8F861OCNBePC01hAsE8pMrjV_dKJc1Q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172200" y="2209800"/>
            <a:ext cx="609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00400" y="4876800"/>
            <a:ext cx="68901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1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71800" y="4572000"/>
            <a:ext cx="68901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2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4600" y="3962400"/>
            <a:ext cx="68901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" name="Picture 2" descr="https://encrypted-tbn3.gstatic.com/images?q=tbn:ANd9GcSB7E5tmLdco6hg91I_uys3eFWUYGfKZB2Hiivd2q7pfe5WubfS8oe-cNPR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743200" y="4191000"/>
            <a:ext cx="689015" cy="5152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mn-MN" dirty="0" smtClean="0"/>
              <a:t>...эрсдэл тооцоолох мэдээлэл</a:t>
            </a:r>
            <a:endParaRPr lang="mn-MN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1902023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mn-MN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Байгууллагын орон зайн мэдээлэл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lide1.GIF"/>
          <p:cNvPicPr/>
          <p:nvPr/>
        </p:nvPicPr>
        <p:blipFill rotWithShape="1">
          <a:blip r:embed="rId2" cstate="print"/>
          <a:srcRect l="3743" t="2667" r="21893" b="2667"/>
          <a:stretch/>
        </p:blipFill>
        <p:spPr>
          <a:xfrm>
            <a:off x="457200" y="2209800"/>
            <a:ext cx="2971799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23706" y="2231381"/>
            <a:ext cx="496789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mn-MN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Кадастрын мэдээлэл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Газрын нэгдмэл сангийн тоо бүртгэл</a:t>
            </a: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Хаягийн мэдээлэл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Бүх төрлийн кадастрын мэдээлэл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mn-MN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Газар зохион байгуулалтын төлөвлөлтийн мэдээлэл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mn-MN" sz="1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Улс, аймаг, нийслэлийн газар зохион байгуулалтын ерөнхий төлөвлөгөө:</a:t>
            </a:r>
          </a:p>
          <a:p>
            <a:pPr lvl="0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Хөдөө аж ахуйн хөгжлийн бүс газар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Хүн амын нутагшил, суурьшил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Үйлдвэржилтийн бүс газрын ашиглалтын хэтийн төлөв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Дэд бүтцийг хөгжүүлэх бүс газрын хэтийн төлөв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Ойн сан бүхий газрын ашиглалт, хамгаалалтыын хэтийн төлөв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Усан сан бүхий газрын ашиглалт, хамгаалалтын хэтьийн төлөв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Газрыг хадгалан хамгаалах, зориуд нөөцлөх бүс газар</a:t>
            </a:r>
          </a:p>
          <a:p>
            <a:pPr lvl="0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Улсын болон орон нутгийн тусгай хэрэгцээний газар</a:t>
            </a:r>
          </a:p>
          <a:p>
            <a:pPr lvl="0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Аймаг, нийслэл, сумын газар зохион байгуулалтын тухайн жилийн төлөвлөгөө: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mn-MN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Байгаль, нутаг дэвсгэрийн нөхцлийн мэдээлэл: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Уур амьсгал /хур тунадас, салхи, агаарын даралт, температур/,</a:t>
            </a:r>
            <a:endParaRPr lang="en-US" sz="9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Байгалийн бүс бүслүүр,</a:t>
            </a: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Хөрс, ургамал, амьтан,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Геологи, </a:t>
            </a:r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геоморфологи, тектоник /ашигт малтмалын нөөц/</a:t>
            </a:r>
            <a:endParaRPr lang="en-US" sz="9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Гүний болон гадаргын ус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Инженер геологи /онцгой шинж чанар бүхий ул хөрс, газар хөдлөл, цэвдэг/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1963" lvl="2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Байгаль, нутаг дэвсгэрийн төлөв байдал, шинж чанарын бүсүүд </a:t>
            </a:r>
          </a:p>
          <a:p>
            <a:pPr marL="0" lvl="2"/>
            <a:r>
              <a:rPr lang="mn-MN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Орон зайн суурь мэдээлэл,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Улсын геодезийн нэгдсэн сүлжээ,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Бүх масштабын байр зүйн зургууд,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Орто фото зураг, </a:t>
            </a:r>
          </a:p>
          <a:p>
            <a:pPr lvl="1"/>
            <a:r>
              <a:rPr lang="mn-MN" sz="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Агаар, сансрын зураг.</a:t>
            </a:r>
            <a:endParaRPr lang="en-US" sz="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3777" r="1729" b="5986"/>
          <a:stretch/>
        </p:blipFill>
        <p:spPr bwMode="auto">
          <a:xfrm>
            <a:off x="76201" y="1066800"/>
            <a:ext cx="89916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533400" y="2286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...зарим бүтээгдэхүүнээс...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381000"/>
            <a:ext cx="8458200" cy="914400"/>
          </a:xfrm>
        </p:spPr>
        <p:txBody>
          <a:bodyPr/>
          <a:lstStyle/>
          <a:p>
            <a:pPr algn="ctr"/>
            <a:r>
              <a:rPr lang="mn-MN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...зарим бүтээгдэхүүнээс...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enkhtuya.s.GAZAR\Documents\Downloads\Buildi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22759"/>
            <a:ext cx="6248400" cy="395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nkhtuya.s.GAZAR\Documents\Downloads\Buil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5867400" cy="37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1" y="1524000"/>
            <a:ext cx="86867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2000" b="1" dirty="0" smtClean="0">
                <a:latin typeface="Arial"/>
                <a:ea typeface="Calibri"/>
                <a:cs typeface="Times New Roman"/>
              </a:rPr>
              <a:t>БНСУ-ын /КОЙКА/ </a:t>
            </a:r>
            <a:r>
              <a:rPr lang="mn-MN" sz="2000" b="1" dirty="0">
                <a:latin typeface="Arial"/>
                <a:ea typeface="Calibri"/>
                <a:cs typeface="Times New Roman"/>
              </a:rPr>
              <a:t>буцалтгүй </a:t>
            </a:r>
            <a:r>
              <a:rPr lang="mn-MN" sz="2000" b="1" dirty="0" smtClean="0">
                <a:latin typeface="Arial"/>
                <a:ea typeface="Calibri"/>
                <a:cs typeface="Times New Roman"/>
              </a:rPr>
              <a:t>тусламж: УБ хотын гэр хорооллын 1:1000-ны масштабтай байр зүйн зураг </a:t>
            </a:r>
            <a:endParaRPr lang="en-US" sz="2000" b="1" dirty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658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4191000" y="1600200"/>
            <a:ext cx="4191000" cy="1066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1600" b="1" i="1" dirty="0" smtClean="0">
                <a:latin typeface="Arial"/>
                <a:ea typeface="Calibri"/>
                <a:cs typeface="Times New Roman"/>
              </a:rPr>
              <a:t>Улаанбаатар хотын газар дээрх болон доорх шугам сүлжээний байр зүйн зураглал хийж, орон зайн мэдээллийн сан байгуулах</a:t>
            </a:r>
            <a:endParaRPr lang="en-US" sz="16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 l="17157" t="11396" r="17893" b="12536"/>
          <a:stretch>
            <a:fillRect/>
          </a:stretch>
        </p:blipFill>
        <p:spPr bwMode="auto">
          <a:xfrm>
            <a:off x="381000" y="1757082"/>
            <a:ext cx="2895600" cy="182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36576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mn-MN" sz="1600" dirty="0" smtClean="0">
                <a:latin typeface="Arial"/>
                <a:ea typeface="Calibri"/>
                <a:cs typeface="Times New Roman"/>
              </a:rPr>
              <a:t>-Улаанбаатар хотын газар дээрх болон доорх шугам сүлжээний зургийг “Топсүрвэй</a:t>
            </a:r>
            <a:r>
              <a:rPr lang="mn-MN" sz="1600" dirty="0">
                <a:latin typeface="Arial"/>
                <a:ea typeface="Calibri"/>
                <a:cs typeface="Times New Roman"/>
              </a:rPr>
              <a:t>” </a:t>
            </a:r>
            <a:r>
              <a:rPr lang="mn-MN" sz="1600" dirty="0" smtClean="0">
                <a:latin typeface="Arial"/>
                <a:ea typeface="Calibri"/>
                <a:cs typeface="Times New Roman"/>
              </a:rPr>
              <a:t>ХХК, “Геомастер”ХХК</a:t>
            </a:r>
            <a:r>
              <a:rPr lang="mn-MN" sz="1600" dirty="0">
                <a:latin typeface="Arial"/>
                <a:ea typeface="Calibri"/>
                <a:cs typeface="Times New Roman"/>
              </a:rPr>
              <a:t>, </a:t>
            </a:r>
            <a:endParaRPr lang="mn-MN" sz="1600" dirty="0" smtClean="0">
              <a:latin typeface="Arial"/>
              <a:ea typeface="Calibri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mn-MN" sz="1600" dirty="0" smtClean="0">
                <a:latin typeface="Arial"/>
                <a:ea typeface="Calibri"/>
                <a:cs typeface="Times New Roman"/>
              </a:rPr>
              <a:t>“</a:t>
            </a:r>
            <a:r>
              <a:rPr lang="mn-MN" sz="1600" dirty="0">
                <a:latin typeface="Arial"/>
                <a:ea typeface="Calibri"/>
                <a:cs typeface="Times New Roman"/>
              </a:rPr>
              <a:t>Эй Эс Эм И Эм”ХХК-ийн түншлэл 2013-2015 онд </a:t>
            </a:r>
            <a:r>
              <a:rPr lang="mn-MN" sz="1600" dirty="0" smtClean="0">
                <a:latin typeface="Arial"/>
                <a:ea typeface="Calibri"/>
                <a:cs typeface="Times New Roman"/>
              </a:rPr>
              <a:t>хийж</a:t>
            </a:r>
            <a:r>
              <a:rPr lang="mn-MN" sz="16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mn-MN" sz="1600" dirty="0" smtClean="0">
                <a:latin typeface="Arial"/>
                <a:ea typeface="Calibri"/>
                <a:cs typeface="Times New Roman"/>
              </a:rPr>
              <a:t>гүйцэтгэхээр БХБЯ-тай гэрээ байгуулан ажиллаж байна.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t="43834" r="52959" b="18083"/>
          <a:stretch/>
        </p:blipFill>
        <p:spPr bwMode="auto">
          <a:xfrm>
            <a:off x="4040160" y="2590800"/>
            <a:ext cx="449424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33400" y="228600"/>
            <a:ext cx="8458200" cy="914400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all" spc="15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...зарим бүтээгдэхүүнээс...</a:t>
            </a:r>
            <a:endParaRPr kumimoji="0" lang="en-US" sz="2800" b="1" i="0" u="none" strike="noStrike" kern="1200" cap="all" spc="1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9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89154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81000" y="152400"/>
            <a:ext cx="8458200" cy="914400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all" spc="15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...зарим бүтээгдэхүүнээс...</a:t>
            </a:r>
            <a:endParaRPr kumimoji="0" lang="en-US" sz="2800" b="1" i="0" u="none" strike="noStrike" kern="1200" cap="all" spc="1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25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dirty="0" smtClean="0"/>
              <a:t>ОЗМДБ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143000" y="1752600"/>
          <a:ext cx="675835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2800" y="3124200"/>
            <a:ext cx="232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ОЗМ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19054484">
            <a:off x="1319073" y="2236224"/>
            <a:ext cx="2872263" cy="9590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92829"/>
              </a:avLst>
            </a:prstTxWarp>
            <a:spAutoFit/>
          </a:bodyPr>
          <a:lstStyle/>
          <a:p>
            <a:pPr algn="ctr"/>
            <a:r>
              <a:rPr lang="mn-M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Орон зайн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2333109">
            <a:off x="4883335" y="2208030"/>
            <a:ext cx="2872263" cy="9590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92829"/>
              </a:avLst>
            </a:prstTxWarp>
            <a:spAutoFit/>
          </a:bodyPr>
          <a:lstStyle/>
          <a:p>
            <a:pPr algn="ctr"/>
            <a:r>
              <a:rPr lang="mn-M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өгөгдлийн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8482827">
            <a:off x="5771547" y="4914274"/>
            <a:ext cx="1394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mn-M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 э д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2433381">
            <a:off x="1669886" y="4932512"/>
            <a:ext cx="1918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mn-M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 ү т э ц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dirty="0" smtClean="0"/>
              <a:t>ОЗМДБ</a:t>
            </a:r>
            <a:endParaRPr lang="en-US" dirty="0"/>
          </a:p>
        </p:txBody>
      </p:sp>
      <p:grpSp>
        <p:nvGrpSpPr>
          <p:cNvPr id="47" name="Group 15"/>
          <p:cNvGrpSpPr/>
          <p:nvPr/>
        </p:nvGrpSpPr>
        <p:grpSpPr>
          <a:xfrm>
            <a:off x="1066800" y="4490059"/>
            <a:ext cx="7467600" cy="2367941"/>
            <a:chOff x="2057400" y="3914073"/>
            <a:chExt cx="7593106" cy="2943927"/>
          </a:xfrm>
        </p:grpSpPr>
        <p:grpSp>
          <p:nvGrpSpPr>
            <p:cNvPr id="48" name="Group 11"/>
            <p:cNvGrpSpPr/>
            <p:nvPr/>
          </p:nvGrpSpPr>
          <p:grpSpPr>
            <a:xfrm>
              <a:off x="2057400" y="3914073"/>
              <a:ext cx="7593106" cy="2943927"/>
              <a:chOff x="2057400" y="3914073"/>
              <a:chExt cx="7593106" cy="2943927"/>
            </a:xfrm>
          </p:grpSpPr>
          <p:grpSp>
            <p:nvGrpSpPr>
              <p:cNvPr id="61" name="Group 10"/>
              <p:cNvGrpSpPr/>
              <p:nvPr/>
            </p:nvGrpSpPr>
            <p:grpSpPr>
              <a:xfrm>
                <a:off x="2057400" y="3914073"/>
                <a:ext cx="4953000" cy="2943927"/>
                <a:chOff x="2057400" y="3914073"/>
                <a:chExt cx="4953000" cy="2943927"/>
              </a:xfrm>
            </p:grpSpPr>
            <p:pic>
              <p:nvPicPr>
                <p:cNvPr id="63" name="Picture 62" descr="2.gif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43333" t="52358"/>
                <a:stretch>
                  <a:fillRect/>
                </a:stretch>
              </p:blipFill>
              <p:spPr>
                <a:xfrm>
                  <a:off x="2057400" y="3914073"/>
                  <a:ext cx="4953000" cy="2943927"/>
                </a:xfrm>
                <a:prstGeom prst="rect">
                  <a:avLst/>
                </a:prstGeom>
              </p:spPr>
            </p:pic>
            <p:cxnSp>
              <p:nvCxnSpPr>
                <p:cNvPr id="64" name="Straight Arrow Connector 63"/>
                <p:cNvCxnSpPr/>
                <p:nvPr/>
              </p:nvCxnSpPr>
              <p:spPr>
                <a:xfrm flipH="1">
                  <a:off x="5257800" y="4724400"/>
                  <a:ext cx="1752600" cy="6096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 rot="21058568">
                  <a:off x="6178795" y="5935928"/>
                  <a:ext cx="672609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mn-MN" sz="600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мэдээ</a:t>
                  </a:r>
                  <a:endParaRPr lang="en-US" sz="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6705600" y="3962400"/>
                <a:ext cx="2944906" cy="2219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mn-MN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mn-MN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Орон зайн суурь мэдээлэл /геодезийн тулгуур сүлжээний цэг тэмдэгт, агаар, сансарын зураг, байр зүйн зураг/</a:t>
                </a:r>
              </a:p>
            </p:txBody>
          </p:sp>
        </p:grpSp>
        <p:pic>
          <p:nvPicPr>
            <p:cNvPr id="49" name="Picture 48" descr="6.gif"/>
            <p:cNvPicPr>
              <a:picLocks noChangeAspect="1"/>
            </p:cNvPicPr>
            <p:nvPr/>
          </p:nvPicPr>
          <p:blipFill>
            <a:blip r:embed="rId3" cstate="print"/>
            <a:srcRect l="38875" t="47134" b="12859"/>
            <a:stretch>
              <a:fillRect/>
            </a:stretch>
          </p:blipFill>
          <p:spPr>
            <a:xfrm>
              <a:off x="2438400" y="4114800"/>
              <a:ext cx="4611110" cy="2133600"/>
            </a:xfrm>
            <a:prstGeom prst="rect">
              <a:avLst/>
            </a:prstGeom>
          </p:spPr>
        </p:pic>
        <p:grpSp>
          <p:nvGrpSpPr>
            <p:cNvPr id="50" name="Group 67"/>
            <p:cNvGrpSpPr/>
            <p:nvPr/>
          </p:nvGrpSpPr>
          <p:grpSpPr>
            <a:xfrm>
              <a:off x="3452052" y="4800600"/>
              <a:ext cx="2567748" cy="762000"/>
              <a:chOff x="3452052" y="4800600"/>
              <a:chExt cx="2567748" cy="7620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5715000" y="4800600"/>
                <a:ext cx="30480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5105400" y="4800600"/>
                <a:ext cx="914400" cy="228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4800600" y="4800600"/>
                <a:ext cx="1219200" cy="762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0800000" flipV="1">
                <a:off x="4419600" y="4800600"/>
                <a:ext cx="1600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0800000" flipV="1">
                <a:off x="3452052" y="4868562"/>
                <a:ext cx="2209800" cy="609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68"/>
            <p:cNvGrpSpPr/>
            <p:nvPr/>
          </p:nvGrpSpPr>
          <p:grpSpPr>
            <a:xfrm>
              <a:off x="3352800" y="4953000"/>
              <a:ext cx="2286000" cy="685800"/>
              <a:chOff x="3352800" y="4953000"/>
              <a:chExt cx="2286000" cy="6858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3352800" y="4953000"/>
                <a:ext cx="990600" cy="685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352800" y="5410200"/>
                <a:ext cx="457200" cy="228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3352800" y="5562600"/>
                <a:ext cx="13716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3352800" y="4953000"/>
                <a:ext cx="2286000" cy="685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13"/>
          <p:cNvGrpSpPr/>
          <p:nvPr/>
        </p:nvGrpSpPr>
        <p:grpSpPr>
          <a:xfrm>
            <a:off x="457200" y="2971800"/>
            <a:ext cx="8534400" cy="2667000"/>
            <a:chOff x="304800" y="1636455"/>
            <a:chExt cx="9166578" cy="3926145"/>
          </a:xfrm>
        </p:grpSpPr>
        <p:pic>
          <p:nvPicPr>
            <p:cNvPr id="67" name="Picture 66" descr="3.gif"/>
            <p:cNvPicPr>
              <a:picLocks noChangeAspect="1"/>
            </p:cNvPicPr>
            <p:nvPr/>
          </p:nvPicPr>
          <p:blipFill>
            <a:blip r:embed="rId4" cstate="print"/>
            <a:srcRect l="5376" t="12168" b="14825"/>
            <a:stretch>
              <a:fillRect/>
            </a:stretch>
          </p:blipFill>
          <p:spPr>
            <a:xfrm>
              <a:off x="304800" y="1981200"/>
              <a:ext cx="6565901" cy="3581400"/>
            </a:xfrm>
            <a:prstGeom prst="rect">
              <a:avLst/>
            </a:prstGeom>
          </p:spPr>
        </p:pic>
        <p:cxnSp>
          <p:nvCxnSpPr>
            <p:cNvPr id="68" name="Straight Arrow Connector 67"/>
            <p:cNvCxnSpPr/>
            <p:nvPr/>
          </p:nvCxnSpPr>
          <p:spPr>
            <a:xfrm flipH="1">
              <a:off x="4876800" y="2590800"/>
              <a:ext cx="2057400" cy="1143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705601" y="1636455"/>
              <a:ext cx="2765777" cy="299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n-M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Орон зайн сэдэвчилсэн мэдээлэл /геологи  болон хүрээлэн буй орчин, төлөвлөлт, бүртгэлийн мэдээлэл/</a:t>
              </a:r>
            </a:p>
            <a:p>
              <a:pPr algn="ctr"/>
              <a:endParaRPr lang="mn-MN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0" name="Picture 5" descr="5-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5621">
            <a:off x="2652868" y="2953006"/>
            <a:ext cx="2928630" cy="1654431"/>
          </a:xfrm>
          <a:prstGeom prst="rect">
            <a:avLst/>
          </a:prstGeom>
        </p:spPr>
      </p:pic>
      <p:pic>
        <p:nvPicPr>
          <p:cNvPr id="71" name="Picture 70" descr="5-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57161">
            <a:off x="2708084" y="2808735"/>
            <a:ext cx="2853421" cy="1759235"/>
          </a:xfrm>
          <a:prstGeom prst="rect">
            <a:avLst/>
          </a:prstGeom>
        </p:spPr>
      </p:pic>
      <p:pic>
        <p:nvPicPr>
          <p:cNvPr id="72" name="Picture 4" descr="5-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9270">
            <a:off x="2707076" y="2744854"/>
            <a:ext cx="2854479" cy="1770253"/>
          </a:xfrm>
          <a:prstGeom prst="rect">
            <a:avLst/>
          </a:prstGeom>
        </p:spPr>
      </p:pic>
      <p:pic>
        <p:nvPicPr>
          <p:cNvPr id="73" name="Picture 72" descr="5-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75203">
            <a:off x="2789216" y="2787247"/>
            <a:ext cx="2782451" cy="1675023"/>
          </a:xfrm>
          <a:prstGeom prst="rect">
            <a:avLst/>
          </a:prstGeom>
        </p:spPr>
      </p:pic>
      <p:pic>
        <p:nvPicPr>
          <p:cNvPr id="74" name="Picture 73" descr="5-1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16478" y="2516275"/>
            <a:ext cx="2669921" cy="1634780"/>
          </a:xfrm>
          <a:prstGeom prst="rect">
            <a:avLst/>
          </a:prstGeom>
        </p:spPr>
      </p:pic>
      <p:grpSp>
        <p:nvGrpSpPr>
          <p:cNvPr id="79" name="Group 38"/>
          <p:cNvGrpSpPr/>
          <p:nvPr/>
        </p:nvGrpSpPr>
        <p:grpSpPr>
          <a:xfrm>
            <a:off x="3023440" y="2108563"/>
            <a:ext cx="3072560" cy="2880691"/>
            <a:chOff x="2895600" y="1295400"/>
            <a:chExt cx="3124200" cy="3581400"/>
          </a:xfrm>
        </p:grpSpPr>
        <p:cxnSp>
          <p:nvCxnSpPr>
            <p:cNvPr id="80" name="Straight Connector 79"/>
            <p:cNvCxnSpPr/>
            <p:nvPr/>
          </p:nvCxnSpPr>
          <p:spPr>
            <a:xfrm rot="5400000">
              <a:off x="4191000" y="3048000"/>
              <a:ext cx="198120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0800000">
              <a:off x="2895600" y="1828800"/>
              <a:ext cx="3124200" cy="106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0800000">
              <a:off x="3276600" y="1295400"/>
              <a:ext cx="274320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17"/>
          <p:cNvGrpSpPr/>
          <p:nvPr/>
        </p:nvGrpSpPr>
        <p:grpSpPr>
          <a:xfrm>
            <a:off x="76200" y="1524000"/>
            <a:ext cx="9067800" cy="2808425"/>
            <a:chOff x="-152400" y="228600"/>
            <a:chExt cx="9220200" cy="3491556"/>
          </a:xfrm>
        </p:grpSpPr>
        <p:pic>
          <p:nvPicPr>
            <p:cNvPr id="84" name="Picture 83" descr="4.gif"/>
            <p:cNvPicPr>
              <a:picLocks noChangeAspect="1"/>
            </p:cNvPicPr>
            <p:nvPr/>
          </p:nvPicPr>
          <p:blipFill>
            <a:blip r:embed="rId10" cstate="print"/>
            <a:srcRect b="29954"/>
            <a:stretch>
              <a:fillRect/>
            </a:stretch>
          </p:blipFill>
          <p:spPr>
            <a:xfrm>
              <a:off x="-152400" y="512805"/>
              <a:ext cx="6477000" cy="3207351"/>
            </a:xfrm>
            <a:prstGeom prst="rect">
              <a:avLst/>
            </a:prstGeom>
          </p:spPr>
        </p:pic>
        <p:grpSp>
          <p:nvGrpSpPr>
            <p:cNvPr id="85" name="Group 14"/>
            <p:cNvGrpSpPr/>
            <p:nvPr/>
          </p:nvGrpSpPr>
          <p:grpSpPr>
            <a:xfrm>
              <a:off x="0" y="228600"/>
              <a:ext cx="9067800" cy="2971801"/>
              <a:chOff x="0" y="228600"/>
              <a:chExt cx="9067800" cy="2971801"/>
            </a:xfrm>
          </p:grpSpPr>
          <p:pic>
            <p:nvPicPr>
              <p:cNvPr id="86" name="Picture 85" descr="7.gif"/>
              <p:cNvPicPr>
                <a:picLocks noChangeAspect="1"/>
              </p:cNvPicPr>
              <p:nvPr/>
            </p:nvPicPr>
            <p:blipFill>
              <a:blip r:embed="rId11" cstate="print"/>
              <a:srcRect l="8146" t="4190" r="25949" b="58102"/>
              <a:stretch>
                <a:fillRect/>
              </a:stretch>
            </p:blipFill>
            <p:spPr>
              <a:xfrm>
                <a:off x="0" y="457200"/>
                <a:ext cx="6781800" cy="2743201"/>
              </a:xfrm>
              <a:prstGeom prst="rect">
                <a:avLst/>
              </a:prstGeom>
            </p:spPr>
          </p:pic>
          <p:cxnSp>
            <p:nvCxnSpPr>
              <p:cNvPr id="87" name="Straight Arrow Connector 86"/>
              <p:cNvCxnSpPr/>
              <p:nvPr/>
            </p:nvCxnSpPr>
            <p:spPr>
              <a:xfrm flipH="1">
                <a:off x="5143500" y="838200"/>
                <a:ext cx="1866900" cy="1066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88" name="TextBox 42"/>
              <p:cNvSpPr txBox="1"/>
              <p:nvPr/>
            </p:nvSpPr>
            <p:spPr>
              <a:xfrm>
                <a:off x="6629400" y="228600"/>
                <a:ext cx="2438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2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Орон зайн мэдээллийн хэрэглээ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 smtClean="0">
                <a:latin typeface="Segoe UI" pitchFamily="34" charset="0"/>
              </a:rPr>
              <a:t>ТӨЛӨВЛӨЛТ,БҮРТГЭЛГҮЙ ГАЗАР </a:t>
            </a:r>
            <a:endParaRPr lang="en-US" b="1" dirty="0">
              <a:latin typeface="Segoe UI" pitchFamily="34" charset="0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28600" y="1752600"/>
            <a:ext cx="5976815" cy="1219200"/>
            <a:chOff x="0" y="1143000"/>
            <a:chExt cx="6134100" cy="1371600"/>
          </a:xfrm>
        </p:grpSpPr>
        <p:pic>
          <p:nvPicPr>
            <p:cNvPr id="8" name="Picture 1" descr="post_17"/>
            <p:cNvPicPr>
              <a:picLocks noChangeAspect="1" noChangeArrowheads="1"/>
            </p:cNvPicPr>
            <p:nvPr/>
          </p:nvPicPr>
          <p:blipFill>
            <a:blip r:embed="rId3"/>
            <a:srcRect l="13235" t="27074" r="54411" b="46541"/>
            <a:stretch>
              <a:fillRect/>
            </a:stretch>
          </p:blipFill>
          <p:spPr bwMode="auto">
            <a:xfrm>
              <a:off x="4457700" y="1143000"/>
              <a:ext cx="1676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0" y="1143000"/>
              <a:ext cx="4144879" cy="1295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гурван хүн тутмын нэг нь ядуу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00200" y="3048000"/>
            <a:ext cx="7010400" cy="1151467"/>
            <a:chOff x="1600200" y="3200400"/>
            <a:chExt cx="7010400" cy="1151467"/>
          </a:xfrm>
        </p:grpSpPr>
        <p:pic>
          <p:nvPicPr>
            <p:cNvPr id="12" name="Picture 13" descr="http://www.eic.mn/DLDbase/upload/2013/tadesertphoto/20130227_8558.jpg"/>
            <p:cNvPicPr>
              <a:picLocks noChangeAspect="1" noChangeArrowheads="1"/>
            </p:cNvPicPr>
            <p:nvPr/>
          </p:nvPicPr>
          <p:blipFill>
            <a:blip r:embed="rId4"/>
            <a:srcRect t="21347"/>
            <a:stretch>
              <a:fillRect/>
            </a:stretch>
          </p:blipFill>
          <p:spPr bwMode="auto">
            <a:xfrm>
              <a:off x="1600200" y="3200400"/>
              <a:ext cx="2667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572000" y="32004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хөдөө орон нутаг эзгүйрсэн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8600" y="4267200"/>
            <a:ext cx="6172200" cy="1218141"/>
            <a:chOff x="228600" y="4495800"/>
            <a:chExt cx="6172200" cy="1218141"/>
          </a:xfrm>
        </p:grpSpPr>
        <p:pic>
          <p:nvPicPr>
            <p:cNvPr id="14" name="Picture 11" descr="http://www.eic.mn/DLDbase/upload/2012/tadesertphoto/20121217_448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4495800"/>
              <a:ext cx="1828800" cy="1218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228600" y="44958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нийт газар нутгийн 77%, бэлчээрийн 72% цөлжиж доройтсон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52600" y="5562600"/>
            <a:ext cx="6858000" cy="1219200"/>
            <a:chOff x="1752600" y="5562600"/>
            <a:chExt cx="6858000" cy="1219200"/>
          </a:xfrm>
        </p:grpSpPr>
        <p:pic>
          <p:nvPicPr>
            <p:cNvPr id="19" name="Picture 5" descr="http://resource.time.mn/city/photo/2012/2/7e7690f7b079e5fb/c1048ca783d76f45big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52600" y="5562600"/>
              <a:ext cx="2438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4572000" y="55626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нийт газар нутгийн 0,3% болох нийслэлд хүн амын 50 гаруй % нь төвлөрсөн</a:t>
              </a:r>
              <a:endParaRPr lang="en-US" sz="2000" dirty="0">
                <a:latin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ОЗМДБ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038600"/>
            <a:ext cx="7620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mn-MN" sz="1400" dirty="0" smtClean="0">
                <a:latin typeface="Segoe UI" pitchFamily="34" charset="0"/>
              </a:rPr>
              <a:t>...газрын доорх болон дээрх иж бүрэн, бодит цагийн мэдээлэл /ОЗМДБ/ бол </a:t>
            </a:r>
          </a:p>
          <a:p>
            <a:pPr>
              <a:defRPr/>
            </a:pPr>
            <a:endParaRPr lang="mn-MN" sz="1600" dirty="0" smtClean="0">
              <a:latin typeface="Segoe UI" pitchFamily="34" charset="0"/>
            </a:endParaRPr>
          </a:p>
          <a:p>
            <a:pPr>
              <a:defRPr/>
            </a:pPr>
            <a:r>
              <a:rPr lang="mn-MN" sz="2000" dirty="0" smtClean="0">
                <a:latin typeface="Segoe UI" pitchFamily="34" charset="0"/>
              </a:rPr>
              <a:t>хөрөнгө оруулалтыг эрсдэлээс хамгаалах, </a:t>
            </a:r>
          </a:p>
          <a:p>
            <a:pPr>
              <a:defRPr/>
            </a:pPr>
            <a:r>
              <a:rPr lang="mn-MN" sz="2000" dirty="0" smtClean="0">
                <a:latin typeface="Segoe UI" pitchFamily="34" charset="0"/>
              </a:rPr>
              <a:t>зөв шийдвэр гаргахад суурь төхөөрөмж болдог </a:t>
            </a:r>
          </a:p>
          <a:p>
            <a:pPr>
              <a:defRPr/>
            </a:pPr>
            <a:endParaRPr lang="mn-MN" sz="1600" dirty="0" smtClean="0">
              <a:latin typeface="Segoe UI" pitchFamily="34" charset="0"/>
            </a:endParaRPr>
          </a:p>
          <a:p>
            <a:pPr>
              <a:defRPr/>
            </a:pPr>
            <a:r>
              <a:rPr lang="mn-MN" sz="2800" dirty="0" smtClean="0">
                <a:latin typeface="Segoe UI" pitchFamily="34" charset="0"/>
              </a:rPr>
              <a:t>монголчууд бидний өрсөлдөх чадвар,</a:t>
            </a:r>
          </a:p>
          <a:p>
            <a:pPr>
              <a:defRPr/>
            </a:pPr>
            <a:r>
              <a:rPr lang="mn-MN" sz="2800" dirty="0" smtClean="0">
                <a:latin typeface="Segoe UI" pitchFamily="34" charset="0"/>
              </a:rPr>
              <a:t> </a:t>
            </a:r>
            <a:r>
              <a:rPr lang="mn-MN" sz="4000" dirty="0" smtClean="0">
                <a:latin typeface="Segoe UI" pitchFamily="34" charset="0"/>
              </a:rPr>
              <a:t>менежментийн нөөц</a:t>
            </a:r>
            <a:endParaRPr lang="en-US" sz="4000" dirty="0">
              <a:latin typeface="Segoe U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828800"/>
            <a:ext cx="3398748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ИЖ БҮРЭН ХАМТЫН АЖИЛЛАГАА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98120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НЭГДСЭН КАДАСТРЫН ЗУРАГЖУУЛАЛТ, БАТАЛГААЖУУЛАЛТ, Иж бүрэн, бодит цагийн, баталгаатай МЭДЭЭЛЛИЙН САН ҮҮСГЭХ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3843278"/>
            <a:ext cx="5638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ИРГЭН, аж ахуйн нэгжийн  САНАЛ САНААЧЛАГЫГ үндэслэн тэдэнд  ЗОРИУЛСАН ТӨЛӨВЛӨЛТ, ЗУРАГ ТӨСӨЛ, ТЕХНИКИЙН БИЧИГ БАРИМТыг бүх салбар ХАМТРАН, МЭРГЭЖЛИЙН ЗУРАГ, ТӨСӨЛ БОЛГОЖ ТӨЛӨВЛӨХ, БАТАЛГААЖУУЛАХ, МОНИТОРИНГ ХИЙХ</a:t>
            </a:r>
            <a:endParaRPr lang="en-US" b="1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9830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b="1" dirty="0" smtClean="0">
                <a:latin typeface="Segoe UI" pitchFamily="34" charset="0"/>
              </a:rPr>
              <a:t>БИДНИЙ ХЭРЭГЖҮҮЛЖ БУЙ “ҮНДЭСНИЙ ОРОН ЗАЙН МЭДЭЭЛЛИЙН ДЭД БҮТЭЦ” ТӨСӨЛ ЭНЭ АЖЛЫН СУУРЬ БОЛНО</a:t>
            </a:r>
            <a:endParaRPr lang="en-US" b="1" dirty="0"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1267" name="AutoShape 4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1268" name="AutoShape 6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1269" name="AutoShape 8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252" name="Right Arrow 251"/>
          <p:cNvSpPr/>
          <p:nvPr/>
        </p:nvSpPr>
        <p:spPr>
          <a:xfrm rot="2594934">
            <a:off x="2156879" y="3074572"/>
            <a:ext cx="228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9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pPr algn="r"/>
            <a:r>
              <a:rPr lang="mn-MN" sz="1100" dirty="0" smtClean="0"/>
              <a:t>ИРГЭДИЙН САНАЛ САНААЧЛАГЫГ </a:t>
            </a:r>
            <a:r>
              <a:rPr lang="mn-MN" dirty="0" smtClean="0"/>
              <a:t>УЛС, БҮС НУТГИЙН ЭДИЙН ЗАСАГТ ХОЛБОХ</a:t>
            </a:r>
            <a:endParaRPr lang="mn-MN" dirty="0"/>
          </a:p>
        </p:txBody>
      </p:sp>
      <p:sp>
        <p:nvSpPr>
          <p:cNvPr id="270" name="Rectangle 269"/>
          <p:cNvSpPr/>
          <p:nvPr/>
        </p:nvSpPr>
        <p:spPr>
          <a:xfrm>
            <a:off x="2971800" y="3200400"/>
            <a:ext cx="5334000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Бэлчээр, ус ашиглах зориулалтын эрхийг нь </a:t>
            </a: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баталгаажуулах</a:t>
            </a:r>
          </a:p>
          <a:p>
            <a:pPr algn="just">
              <a:lnSpc>
                <a:spcPct val="90000"/>
              </a:lnSpc>
              <a:defRPr/>
            </a:pPr>
            <a:endParaRPr lang="en-US" b="1" cap="all" dirty="0" smtClean="0">
              <a:solidFill>
                <a:srgbClr val="002060"/>
              </a:solidFill>
              <a:latin typeface="Segoe UI" pitchFamily="34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cap="all" dirty="0" smtClean="0">
                <a:solidFill>
                  <a:srgbClr val="002060"/>
                </a:solidFill>
                <a:latin typeface="Segoe UI" pitchFamily="34" charset="0"/>
              </a:rPr>
              <a:t> </a:t>
            </a: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Даац хэтэрсэн тохиолдолд эрчимжсэн мал аж ахуй эрхлэх зориулалтын </a:t>
            </a: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газрын эрхийг баталгаажуулах</a:t>
            </a:r>
          </a:p>
          <a:p>
            <a:pPr algn="just">
              <a:lnSpc>
                <a:spcPct val="90000"/>
              </a:lnSpc>
              <a:defRPr/>
            </a:pPr>
            <a:endParaRPr lang="en-US" b="1" cap="all" dirty="0" smtClean="0">
              <a:solidFill>
                <a:srgbClr val="002060"/>
              </a:solidFill>
              <a:latin typeface="Segoe UI" pitchFamily="34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cap="all" dirty="0" smtClean="0">
                <a:solidFill>
                  <a:srgbClr val="002060"/>
                </a:solidFill>
                <a:latin typeface="Segoe UI" pitchFamily="34" charset="0"/>
              </a:rPr>
              <a:t> </a:t>
            </a: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Ан амьтан, жимс, бусад баялгийг ашиглах зориулалтын газрын эрхийг баталгаажуулах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...</a:t>
            </a:r>
            <a:endParaRPr lang="mn-MN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381000" y="2057400"/>
            <a:ext cx="215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altLang="en-US" b="1" dirty="0" smtClean="0">
                <a:solidFill>
                  <a:srgbClr val="002060"/>
                </a:solidFill>
                <a:latin typeface="Segoe UI" pitchFamily="34" charset="0"/>
              </a:rPr>
              <a:t>МАЛЧИН ӨРХӨД</a:t>
            </a:r>
            <a:endParaRPr lang="mn-MN" altLang="en-US" b="1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2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0244" name="AutoShape 4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0245" name="AutoShape 6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0246" name="AutoShape 8" descr="data:image/png;base64,iVBORw0KGgoAAAANSUhEUgAAAOEAAADhCAMAAAAJbSJIAAAAhFBMVEX/////AAD/wcH/Li7/r6//+vr/9vb/enr/8fH/qKj/QED/V1f/aGj/6en/paX/7e3/ICD/2Nj/Ghr/TEz/ycn/4uL/NTX/bW3/cXH/3d3/lJT/urr/09P/EhL/trb/RET/iIj/OTn/mpr/T0//X1//h4f/oKD/gYH/KCj/aWn/VVX/lZUmy+qSAAAMlElEQVR4nM1daWOqOhBFZRNUVBYXQLFqe+/r//9/T7B61XomC0ngfK0FBk4ykzPJjGXphRuli8TeepMwGM2XZTkYDMpyOR8F4cTb2skijVzNT6AR0SIZb1dxthxgLLN4tR0ni6jrhxWGU8y8YzYnbHvEPDt6s8Lp+qF54U6LKuY07RlxVUx7z1m3sL29lHlX7D276LOR6fiUtTDviuw0Trs25C3czSxobd0NwWzTty8ZDb2RMvtqjLxhn+bXaHukXIIclsdtT2x0k7Vy625YJ92T1c/12dfYmPvdGpiE6un5jGWYdGeeu5Pz7KKId91w1RmujNhXYzXsIKSbrnmjThWYr6eG7Usrg+ZdUZmMdJxcXfjCjyA3RtXU0z2BvsfSM/MZ/XEn5l0xNuAdC3Mz6DusCt0GDtUG2OIYDbXal+oN0fiw1jgaizbLd3XYa2Pqrt0C/k92CPbxMQzjQ8tgIdtpsc+XY+g8CL3qMy+mT87McaeLZHb+G3Prcc9Ya5hTNxPx5xidzrOE0iOcRlOdSFg52ag2sBBeRgQfSerzRCGOv8m/hKfoWPFgHArdfRmsbNFIeZp7QSl0F5VuwxmL8Cg456lUBJnmnshcNh+ri1O3Ai832MmZ18BNbYHRUG4V2efyr5SCatH6dtMP/oVLpWTx73MbOLHVTHDpLOQ2UYXX8DhvFtjqfJTPTVav/b34DCyPqgPi4sQ3+L2W75VzDJ5s9fK0u+PjasuxyGXg8lPPutT/5tISqha3cLYcNyjP+mSwaMvjiLfy7mnMMRT+0xPn35BwhMPlWPbqQ44X+K1bx/Q/2A8xl5zmCvalT+0dPMdzcMw4UmH4hu2SDCX4om/mk8QSsYbPHADy9BfGkBmRT8Snc+aKXv0aFGPHnhHWwtdkfcAvg5lLrtWp4JxesGgxM5jS49NoM6HZJmXIhkuTeVmbx74L9iI6KmMQHnJt5vwGv4AiMBQZF81MfkGRNAK34y/oi+5NpmN5KdpgxDkUfTq7dDLoJQQ1vsGKb4Kn84N7owaKyqhcQUhKXmLUW4pewTGfOqRscTA6yYgbOPDYa8Wc3JatNz35DKlk7JLpyFJSrOyjo39BwOIpJcyUn0ZMu0KGog0q+rpT6n+/eheLvgU5FzpUuCaxBJOGJEUbrKnJhlJmSoOOkEnRObH2oVQbl4pmzK3oOSi6y4k/rvBoopa9qjJZHGBStN5TQ2k3eDFMaE8nc7vK2bNoTcOIUOBidOmEuKgJ2fDHQCZF7eZ3lNgJ/LZPvBVzHOWiaANCKg7fT/tEvPafsXibj6INCL3zfezmYl9Y6s1NPBrISdEGCfZt63fTKTEKz6YM5KdoAyI19m4k4k+4NDWPClC0QYRzY29UqQhf1lTALUTRBoRT/P1V8Bc/GYpHBSlag5j+f83+0yP6afn64jRBlKINdpCnx9fpfwhdxdHMKBSnaA33hH79Kke4WJ0xI1xIULQBjmy8Z4exgW8wMGGfHEUbwFh69Lzam8ErGxmFchRtgD/+7Ol3UH+amFAuZClaA0+nT+zDKrCJTyhP0RqYfo+qGxTymdqcArSgaA2sfz6oEnjOrfQaV6MNRRvAVdTp3wjDOW39C992FK0BFdCHvDd8jfpdRUuKNoAO4/6v2N1rXxe2pih5kbvTn6J9CdrnmfYUrZGiQXbPVsPI56z5WKoKiloUB28DEWVj2JmqdlBC0Ro5WmFUPz9AI1UzSdVQtAZ0iT/CqYNusNJKUkUUbQBperUADkOtEZsyitaAWYzrQISBnU6RVB1Fa0Cnf11foE+s092rpGgNdLnmwEmEFJoPLbY1UErRGl/gOo0Es0D+Ut+2BLUUrYEGYlYH1kgbH2nzFaopesEGGDGvPxNaG2qTSZVT9AIfrf/qNSKSgnWFbOopahGne7ZE7n7Gvq4MNFC0BmLiyrUiELPN9Uw0OihaA80mcQSXHoGWzSVaKFoDeYQstRZAzg91yIiaKHoBouJyAROj7Y+f/oYuil7g/AWXTOBdK3WG3aCNojXQIteGzkJ9WlQfRWug9cMWxt3K1/caKVoDjza0ZUN1lRutFL1gAa46sVBiQ/HiUC9FLbxEDGHWSW3MppmiF7jgwgFaO/5RYtgNuilqYbVpZIFoJ1Nh2A3aKVoDrZ8sENIc2t/yDv0UrXF4f+2lBcRUhSKNAYrWAGFbiSzcq7hpAyMUvQA4hdICd4XbbEVhhqIWtHCALDyqua0pil6AJENkYajmtqYoauHsCxqHaiw0RtELQBIUzjRKxqE5ilpwS1Cp0x8apKhF+EMYCrSGSYpeAISaOcxptI68jVL0gj/gNcK1RVshyixFceQd6FofGqYotT5Ea/x2u6FMUxRnsidQp2kleZumqIXzax7U2tqkLYxT9IJPcKutDr3UPEUtSi9FKtxfaXfRAUUtvBshgXmLWPYQQhcUtSwX+ITlAuaeMsnJtBOKWtYG+PUsVZ0/7IaiZP4Q5oClzm53Q1ELpy3qc90wAy4x1XRE0UvMdkZWWEr3YnRFUcZeDMTguXCauzOKWlYK3m0zm8A9UaL5tc4oauHcWuMR4L62L7GbdEdRC5+5uB4tRNHASOgeHVLUwue2rrsRlOwv7ZKizP2lcI+wwEDslKIEga6ZbLjPm3/DSbcUtRxYdebHp7feq98tRdl79eHSquSkaccUJSp6VD8/gAPR4xLcOqYoEbLdN5TAc08ZD027pihB0vu5J3xuiINdnVOUKP70j4OQZ+z8TOcUtYhj2v/eLT5DynL63VMU74Z6PEOKzwEzzlz0gKJEIcSHc8CyZ7n7QFErPaC7P6oU+Dw+JQz3gaLUa376OnCwgqpZNXpBUcuF9bCetwRJ1MXoBUX562Lg2ibIYfSDogT7XmqbEPVp3m+l7QdFqRf9GnLiGkOnd8FpTyiKJZjfJY+JOlFvyg70haKWzV8niqj19Xs67QtFsUz6rtIjUa/t++WnfaEoTosO3tVrI2rulc+/7g1FrQjXsnzXCYKom/j0xXtDUcuCK9/32xCI2pePmbb+UJQoR/e+9iVVv/Rfoev+UNSa/gefAVT0oGrQ3lZRPaIoVdsTRdNUHeFrZNMjiuKF74DYDETUgg7r+bRHFLUi7AoJ8YWq5/3dL4pSHCWKP5E12XNWGy+TFCVbxRA12cm6+uwu6AYN3BC9J8luiGRvBBYMUpRs7Ef2RqD7W5AwSVEXlTJpwFBA+TtUv8BkB5pPqj9qxfhnus8MhkGKkn6bIyVI9gpCMElRQo4YcFVgo/s9AZg0MDlQT8LR74nRs+stTFJ0SocdXGlruu/abxil6IbuPcm33ZDRO+8XjBpIRKMD7t55rP6HLzBKUfoL8vY/FOqXZZSiCaP/q8Cz8AdvJg3MD/SziLQEZvWSvcOoo2d4aqFesux+wA2MxqI4PXaFWD9gdk/nBgYN9L+oWLSGcM1j9lCcG+uvc/ESzD7own25OXqrZ+Y+4Zj1AaUa+20IXeoH32aae0SUJnNFLFV7jWr79YNQdSWid1jQcUwDyeegVJsbPnS32ZlSTfJ+QCozJNj0vwwAvd1Xd1i6v6OUb80IK0o+vcCtvtE4PXO8Y6nTPXdwyTbLbz1U9T+59Iaq1U1cPmUq3KmvshjZHDNMbWDLW/t8okZ5Ul7f7chD0MHAa88fXt0mttVx1bd5JT8VBSx9bgk1nKkprryxmfHUDZWSt8o5FmsEH+1L9S0qfsm27Ri8Y8s3JBrEdip/WyfdCSjSpbruqM6YI7q5I/NyKbY6aX4WUdznY5WVD8U6nZeBl4vSdWqvAjG5XfHSpmCvNF4w+so3Ps9bdvw0+RBOl8TKg372GvQ35pPtOFlEhJnuJpmdTxKd4icaSlX7ctnTeRb/Pc+SxdR9MtSZFvln5YWByAj/h7WeOHHHJU8Rxh7iMDzG++CQgZJHnMi06ScFr8ioF3uN6+60TZ5fFdaaWxhJzApKoV+jLQQzU4qxMqAM+aL5RZUYm+m+nHoyuf72WHoGOmpe4eSSOzZaIcg1N7p7Qiq970YalbEP+IPpWi4akcN8rbOBGIAzNDerroYmCfoP7k54wSGFWIOSx40k1D2tLkO9ojoTfq43kFvnZjwgBTfRZ+M66ZCfj4i2R/VkXR41JkTEEQ09tSH5yBv2yb4a7mamLtAJZpue0PMF6fjUUga4IDuNTUcvInAL22sjBOw9u+jn13uAOy0quUggropp7827wSlm3pF9QuMH8+zozYpuArM2iBbJeLuKM3JbdhavGk2164eVhxuli8TeepMwGM2XZZ3iKcvlfBSEE29rJ4s00s3L/wGOw7o7ztD9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1981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n-MN" altLang="en-US" b="1" dirty="0" smtClean="0">
                <a:solidFill>
                  <a:srgbClr val="002060"/>
                </a:solidFill>
                <a:latin typeface="Segoe UI" pitchFamily="34" charset="0"/>
              </a:rPr>
              <a:t>ХОТ, СУУРИН ГАЗРЫН ИРГЭДЭД</a:t>
            </a:r>
            <a:endParaRPr lang="mn-MN" altLang="en-US" b="1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24200" y="3810000"/>
            <a:ext cx="5029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Үйлдвэрлэл үйлчилгээг төрөлжүүлэн, өрсөлдөх чадвар дээшлүүлэх нөхцөлөөр бэлтгэн нийлүүлэх тогтолцоо бүхий зориулалтын </a:t>
            </a: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газрын эрхийг баталгаажуулах</a:t>
            </a:r>
            <a:endParaRPr lang="en-US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39" name="Right Arrow 38"/>
          <p:cNvSpPr/>
          <p:nvPr/>
        </p:nvSpPr>
        <p:spPr>
          <a:xfrm rot="2594934">
            <a:off x="2796120" y="3554828"/>
            <a:ext cx="228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pPr algn="r"/>
            <a:r>
              <a:rPr lang="mn-MN" sz="1100" dirty="0" smtClean="0"/>
              <a:t>ИРГЭДИЙН САНАЛ САНААЧЛАГЫГ </a:t>
            </a:r>
            <a:r>
              <a:rPr lang="mn-MN" dirty="0" smtClean="0"/>
              <a:t>УЛС, БҮС НУТГИЙН ЭДИЙН ЗАСАГТ ХОЛБОХ</a:t>
            </a:r>
            <a:endParaRPr lang="mn-M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9050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ТАРИАЛАНЧ ӨРХӨД</a:t>
            </a:r>
            <a:endParaRPr lang="en-US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3733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Хөрс, ус ашиглах эрхийг баталгаажуулж өгөх</a:t>
            </a:r>
            <a:endParaRPr lang="en-US" cap="all" dirty="0" smtClean="0">
              <a:solidFill>
                <a:srgbClr val="002060"/>
              </a:solidFill>
              <a:latin typeface="Segoe U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cap="all" dirty="0" smtClean="0">
                <a:solidFill>
                  <a:srgbClr val="002060"/>
                </a:solidFill>
                <a:latin typeface="Segoe UI" pitchFamily="34" charset="0"/>
              </a:rPr>
              <a:t> </a:t>
            </a: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Өрсөлдөх чадварыг дээшлүүлэх нөхцөлөөр тариа, ногооны аж ахуйн зориулалтын газрын эрхийг баталгаажуулах</a:t>
            </a:r>
            <a:endParaRPr lang="mn-MN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594934">
            <a:off x="2796120" y="3554828"/>
            <a:ext cx="228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pPr algn="r"/>
            <a:r>
              <a:rPr lang="mn-MN" sz="1100" dirty="0" smtClean="0"/>
              <a:t>ИРГЭДИЙН САНАЛ САНААЧЛАГЫГ </a:t>
            </a:r>
            <a:r>
              <a:rPr lang="mn-MN" dirty="0" smtClean="0"/>
              <a:t>УЛС, БҮС НУТГИЙН ЭДИЙН ЗАСАГТ ХОЛБОХ</a:t>
            </a:r>
            <a:endParaRPr lang="mn-M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3400" y="2286000"/>
            <a:ext cx="36576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ТХГН-Д АМЬДАРЧ БУЙ ИРГЭДЭД</a:t>
            </a:r>
            <a:endParaRPr lang="en-US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4114800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Тусгай горимд нийцсэн үйл ажиллагааг </a:t>
            </a:r>
            <a:endParaRPr lang="en-US" cap="all" dirty="0" smtClean="0">
              <a:solidFill>
                <a:srgbClr val="002060"/>
              </a:solidFill>
              <a:latin typeface="Segoe UI" pitchFamily="34" charset="0"/>
            </a:endParaRPr>
          </a:p>
          <a:p>
            <a:pPr algn="just">
              <a:defRPr/>
            </a:pPr>
            <a:r>
              <a:rPr lang="mn-MN" b="1" cap="all" dirty="0" smtClean="0">
                <a:solidFill>
                  <a:srgbClr val="002060"/>
                </a:solidFill>
                <a:latin typeface="Segoe UI" pitchFamily="34" charset="0"/>
              </a:rPr>
              <a:t>мэргэжлийн арга зүйгээр хангах</a:t>
            </a:r>
            <a:endParaRPr lang="en-US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594934">
            <a:off x="2415120" y="3836572"/>
            <a:ext cx="228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pPr algn="r"/>
            <a:r>
              <a:rPr lang="mn-MN" sz="1100" dirty="0" smtClean="0"/>
              <a:t>ИРГЭДИЙН САНАЛ САНААЧЛАГЫГ </a:t>
            </a:r>
            <a:r>
              <a:rPr lang="mn-MN" dirty="0" smtClean="0"/>
              <a:t>УЛС, БҮС НУТГИЙН ЭДИЙН ЗАСАГТ ХОЛБОХ</a:t>
            </a:r>
            <a:endParaRPr lang="mn-M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3648670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dirty="0" smtClean="0">
                <a:solidFill>
                  <a:srgbClr val="002060"/>
                </a:solidFill>
                <a:latin typeface="Segoe UI" pitchFamily="34" charset="0"/>
              </a:rPr>
              <a:t>ИРГЭН, АЙЛ ӨРХ, ҮЙЛДВЭРЛЭГЧ АШИГ ОЛОГЧ  БҮР ХУУЛЬ ЁСНЫ БАЯЛАГ БҮТЭЭГЧ БОЛНО </a:t>
            </a:r>
            <a:endParaRPr lang="mn-MN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3420070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altLang="en-US" cap="all" dirty="0" smtClean="0">
                <a:solidFill>
                  <a:srgbClr val="002060"/>
                </a:solidFill>
              </a:rPr>
              <a:t>Ард иргэд газар нутгийнхаа жинхэнэ эзэн нь байж цөлжилт, бэлчээрийн талхагдал, хөрсний эвдрэлтэй тэмцэх, хамгаалах, сэргээх  </a:t>
            </a:r>
            <a:endParaRPr lang="mn-MN" altLang="en-US" cap="al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364867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cap="all" dirty="0" smtClean="0">
                <a:solidFill>
                  <a:srgbClr val="002060"/>
                </a:solidFill>
              </a:rPr>
              <a:t>Монгол хүн, монгол айл өрх газар нутагтаа баялаг бүтээж, ажилгүйдэл, ядуурлыг бууруулна</a:t>
            </a:r>
            <a:endParaRPr lang="mn-MN" cap="al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925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n-MN" altLang="en-US" cap="all" dirty="0" smtClean="0">
                <a:solidFill>
                  <a:srgbClr val="002060"/>
                </a:solidFill>
                <a:latin typeface="Segoe UI" pitchFamily="34" charset="0"/>
              </a:rPr>
              <a:t>Далд эдийн засаг багасч татварын бааз өргөснө</a:t>
            </a:r>
            <a:endParaRPr lang="mn-MN" altLang="en-US" cap="all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 smtClean="0">
                <a:latin typeface="Segoe UI" pitchFamily="34" charset="0"/>
              </a:rPr>
              <a:t>ТӨЛӨВЛӨЛТ,БҮРТГЭЛГҮЙ ГАЗАР </a:t>
            </a:r>
            <a:endParaRPr lang="en-US" b="1" dirty="0">
              <a:latin typeface="Segoe UI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8600" y="1752600"/>
            <a:ext cx="5976815" cy="1219200"/>
            <a:chOff x="0" y="1143000"/>
            <a:chExt cx="6134100" cy="1371600"/>
          </a:xfrm>
        </p:grpSpPr>
        <p:pic>
          <p:nvPicPr>
            <p:cNvPr id="8" name="Picture 1" descr="post_17"/>
            <p:cNvPicPr>
              <a:picLocks noChangeAspect="1" noChangeArrowheads="1"/>
            </p:cNvPicPr>
            <p:nvPr/>
          </p:nvPicPr>
          <p:blipFill>
            <a:blip r:embed="rId3"/>
            <a:srcRect l="13235" t="27074" r="54411" b="46541"/>
            <a:stretch>
              <a:fillRect/>
            </a:stretch>
          </p:blipFill>
          <p:spPr bwMode="auto">
            <a:xfrm>
              <a:off x="4457700" y="1143000"/>
              <a:ext cx="1676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0" y="1143000"/>
              <a:ext cx="4144879" cy="1295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...инженерийн нэгдсэн төлөвлөлтгүй  20 гаруй жил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1600200" y="3048000"/>
            <a:ext cx="7010400" cy="1151467"/>
            <a:chOff x="1600200" y="3200400"/>
            <a:chExt cx="7010400" cy="1151467"/>
          </a:xfrm>
        </p:grpSpPr>
        <p:pic>
          <p:nvPicPr>
            <p:cNvPr id="12" name="Picture 13" descr="http://www.eic.mn/DLDbase/upload/2013/tadesertphoto/20130227_8558.jpg"/>
            <p:cNvPicPr>
              <a:picLocks noChangeAspect="1" noChangeArrowheads="1"/>
            </p:cNvPicPr>
            <p:nvPr/>
          </p:nvPicPr>
          <p:blipFill>
            <a:blip r:embed="rId4"/>
            <a:srcRect t="21347"/>
            <a:stretch>
              <a:fillRect/>
            </a:stretch>
          </p:blipFill>
          <p:spPr bwMode="auto">
            <a:xfrm>
              <a:off x="1600200" y="3200400"/>
              <a:ext cx="2667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572000" y="32004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...салбарууд тусдаа төлөвлөж, үр ашиггүй давхар зардал боломжоос хэтэрсэн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228600" y="4267200"/>
            <a:ext cx="6172200" cy="1218141"/>
            <a:chOff x="228600" y="4495800"/>
            <a:chExt cx="6172200" cy="1218141"/>
          </a:xfrm>
        </p:grpSpPr>
        <p:pic>
          <p:nvPicPr>
            <p:cNvPr id="14" name="Picture 11" descr="http://www.eic.mn/DLDbase/upload/2012/tadesertphoto/20121217_448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4495800"/>
              <a:ext cx="1828800" cy="1218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228600" y="44958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...төлөвлөлтгүй, зориулалт нь тодорхойгүй газар олголт, хөгжлийг эрсдэлд оруулсан</a:t>
              </a:r>
              <a:endParaRPr lang="en-US" sz="2000" dirty="0">
                <a:latin typeface="Segoe UI" pitchFamily="34" charset="0"/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1752600" y="5562600"/>
            <a:ext cx="6858000" cy="1219200"/>
            <a:chOff x="1752600" y="5562600"/>
            <a:chExt cx="6858000" cy="1219200"/>
          </a:xfrm>
        </p:grpSpPr>
        <p:pic>
          <p:nvPicPr>
            <p:cNvPr id="19" name="Picture 5" descr="http://resource.time.mn/city/photo/2012/2/7e7690f7b079e5fb/c1048ca783d76f45big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52600" y="5562600"/>
              <a:ext cx="2438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4572000" y="5562600"/>
              <a:ext cx="4038600" cy="11514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mn-MN" sz="2000" dirty="0" smtClean="0">
                  <a:latin typeface="Segoe UI" pitchFamily="34" charset="0"/>
                </a:rPr>
                <a:t>...бэлчээр талхлагдаж, хөрс эвдэрч, цөлжилт идэвхижсэн, олон төрөлт эдийн засаг бий болсонгүй</a:t>
              </a:r>
              <a:endParaRPr lang="en-US" sz="2000" dirty="0">
                <a:latin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6970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Даяаршлаас хамаарал багатай дотоод эдийн засаг өсч тэлнэ</a:t>
            </a:r>
            <a:endParaRPr lang="mn-MN" cap="all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3925669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ГАЗАР НУТАГ ЭЗЭНТЭЙ БОЛЖ газрын ашиг шим нэмэгдэнэ </a:t>
            </a:r>
            <a:endParaRPr lang="en-US" cap="all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8800" y="3572470"/>
            <a:ext cx="525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cap="all" dirty="0" smtClean="0">
                <a:solidFill>
                  <a:srgbClr val="002060"/>
                </a:solidFill>
                <a:latin typeface="Segoe UI" pitchFamily="34" charset="0"/>
              </a:rPr>
              <a:t>Хот руу тэмүүлэх шилжилт хөдөлгөөн саарч, нүүдлийн уламжлалт соёл хэвээр хадгалагдана.</a:t>
            </a:r>
            <a:endParaRPr lang="en-US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3524071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mn-MN" sz="2400" cap="all" dirty="0" smtClean="0">
                <a:solidFill>
                  <a:srgbClr val="002060"/>
                </a:solidFill>
                <a:latin typeface="Segoe UI" pitchFamily="34" charset="0"/>
              </a:rPr>
              <a:t>Газар нутгийнхаа үр шимийг хүртэх мэдлэг зузаарч, бүтээмж өснө </a:t>
            </a:r>
            <a:endParaRPr lang="en-US" sz="2400" cap="all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400" y="3447871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mn-MN" sz="2000" cap="all" dirty="0" smtClean="0">
                <a:solidFill>
                  <a:srgbClr val="002060"/>
                </a:solidFill>
                <a:latin typeface="Segoe UI" pitchFamily="34" charset="0"/>
              </a:rPr>
              <a:t>Цөлжилт багасна, Бэлчээрийн доройтол буурна, Хөрсний ус нэмэгдэнэ, Уур амьсгал зөөлрөнө, Усны нөөц нэмэгдэнэ</a:t>
            </a:r>
            <a:endParaRPr lang="en-US" sz="2000" b="1" cap="all" dirty="0">
              <a:solidFill>
                <a:srgbClr val="002060"/>
              </a:solidFill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ХҮРЭХ ҮР ДҮН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3881735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mn-MN" sz="2400" cap="all" dirty="0" smtClean="0">
                <a:solidFill>
                  <a:srgbClr val="002060"/>
                </a:solidFill>
              </a:rPr>
              <a:t>Нүүдлийн соёлоо тээн өвлүүлэх</a:t>
            </a:r>
            <a:endParaRPr lang="en-US" sz="2400" cap="al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2971800"/>
            <a:ext cx="7162800" cy="2286000"/>
            <a:chOff x="1371600" y="2286000"/>
            <a:chExt cx="7162800" cy="228600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3657600" y="2286000"/>
              <a:ext cx="4876800" cy="2286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mn-MN" sz="2400" b="1">
                  <a:solidFill>
                    <a:schemeClr val="bg1"/>
                  </a:solidFill>
                  <a:latin typeface="Segoe UI" pitchFamily="34" charset="0"/>
                </a:rPr>
                <a:t>АНХААРАЛ ТАВЬСАНД БАЯРЛАЛАА</a:t>
              </a:r>
              <a:endParaRPr lang="en-US" sz="2400" b="1">
                <a:solidFill>
                  <a:schemeClr val="bg1"/>
                </a:solidFill>
                <a:latin typeface="Segoe UI" pitchFamily="34" charset="0"/>
              </a:endParaRPr>
            </a:p>
          </p:txBody>
        </p:sp>
        <p:pic>
          <p:nvPicPr>
            <p:cNvPr id="16387" name="Picture 2" descr="http://logo3s.mn/wp-content/uploads/2014/04/541722_394743077279544_1563367377_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71600" y="2286000"/>
              <a:ext cx="2286000" cy="2286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4800" y="1752600"/>
            <a:ext cx="6553200" cy="2819400"/>
            <a:chOff x="304800" y="1752600"/>
            <a:chExt cx="6553200" cy="28194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778999"/>
              <a:ext cx="4453286" cy="279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1790559" y="1752600"/>
              <a:ext cx="5067441" cy="2819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r>
                <a:rPr lang="mn-MN" b="1" dirty="0" smtClean="0">
                  <a:solidFill>
                    <a:schemeClr val="tx1"/>
                  </a:solidFill>
                  <a:latin typeface="Segoe UI" pitchFamily="34" charset="0"/>
                </a:rPr>
                <a:t>Монгол улсын Ерөнхийлөгч Ц. Элбэгдорж</a:t>
              </a:r>
              <a:r>
                <a:rPr lang="en-US" b="1" dirty="0" smtClean="0">
                  <a:solidFill>
                    <a:schemeClr val="tx1"/>
                  </a:solidFill>
                  <a:latin typeface="Segoe UI" pitchFamily="34" charset="0"/>
                </a:rPr>
                <a:t>:</a:t>
              </a:r>
              <a:r>
                <a:rPr lang="en-US" dirty="0" smtClean="0">
                  <a:solidFill>
                    <a:schemeClr val="tx1"/>
                  </a:solidFill>
                  <a:latin typeface="Segoe UI" pitchFamily="34" charset="0"/>
                </a:rPr>
                <a:t> </a:t>
              </a:r>
              <a:r>
                <a:rPr lang="mn-MN" dirty="0" smtClean="0">
                  <a:solidFill>
                    <a:schemeClr val="tx1"/>
                  </a:solidFill>
                  <a:latin typeface="Segoe UI" pitchFamily="34" charset="0"/>
                </a:rPr>
                <a:t>“Газраа эргэлтэд оруулмаар байна. Ерөөсөө </a:t>
              </a:r>
              <a:r>
                <a:rPr lang="mn-MN" b="1" dirty="0" smtClean="0">
                  <a:solidFill>
                    <a:schemeClr val="tx1"/>
                  </a:solidFill>
                  <a:latin typeface="Segoe UI" pitchFamily="34" charset="0"/>
                </a:rPr>
                <a:t>Монгол Улсын гурван сая иргэн газар гэдэг баялгаа яаж ашиглах юм</a:t>
              </a:r>
              <a:r>
                <a:rPr lang="mn-MN" dirty="0" smtClean="0">
                  <a:solidFill>
                    <a:schemeClr val="tx1"/>
                  </a:solidFill>
                  <a:latin typeface="Segoe UI" pitchFamily="34" charset="0"/>
                </a:rPr>
                <a:t>. Иргэндээ л баялаг болгож өгье л дөө. Гэхдээ төрөөс зааж өгсөн энэ газрыг ийм зүйлд ашиглах эрхтэй. Үүнийг зөрчвөл төр буцаагаад газраа хурааж авна. Ингээд иргэндээ өгчихвөл асар их баялаг эргэлтэд орох гэж байна.”</a:t>
              </a:r>
              <a:endParaRPr lang="mn-MN" b="1" dirty="0">
                <a:solidFill>
                  <a:schemeClr val="tx1"/>
                </a:solidFill>
                <a:latin typeface="Segoe UI" pitchFamily="34" charset="0"/>
              </a:endParaRPr>
            </a:p>
          </p:txBody>
        </p:sp>
        <p:pic>
          <p:nvPicPr>
            <p:cNvPr id="10" name="Picture 2" descr="http://www.new.mn/Uploads/ug091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3523" y="2057400"/>
              <a:ext cx="1285769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http://songuuli.zindaa.mn/editor_imgs/baabar2.jpg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487680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ЭРХ ЗҮЙН ОРЧИН, ШИЙДВЭР</a:t>
            </a:r>
            <a:endParaRPr lang="mn-MN" dirty="0"/>
          </a:p>
        </p:txBody>
      </p:sp>
      <p:sp>
        <p:nvSpPr>
          <p:cNvPr id="20" name="Rectangle 19"/>
          <p:cNvSpPr/>
          <p:nvPr/>
        </p:nvSpPr>
        <p:spPr>
          <a:xfrm>
            <a:off x="381000" y="4798874"/>
            <a:ext cx="6248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>
                <a:latin typeface="Segoe UI" pitchFamily="34" charset="0"/>
              </a:rPr>
              <a:t>Баабар: “</a:t>
            </a:r>
            <a:r>
              <a:rPr lang="en-US" dirty="0" err="1" smtClean="0">
                <a:latin typeface="Segoe UI" pitchFamily="34" charset="0"/>
              </a:rPr>
              <a:t>Энэ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их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хөрөнгийг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бүртгэн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албан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ёсжуулж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төрөөс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нэгэн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утгаар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хүлээн</a:t>
            </a:r>
            <a:r>
              <a:rPr lang="en-US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зөвшөөрвөл</a:t>
            </a:r>
            <a:r>
              <a:rPr lang="en-US" dirty="0" smtClean="0">
                <a:latin typeface="Segoe UI" pitchFamily="34" charset="0"/>
              </a:rPr>
              <a:t> Д</a:t>
            </a:r>
            <a:r>
              <a:rPr lang="mn-MN" dirty="0" smtClean="0">
                <a:latin typeface="Segoe UI" pitchFamily="34" charset="0"/>
              </a:rPr>
              <a:t>НБ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mn-MN" dirty="0" smtClean="0">
                <a:latin typeface="Segoe UI" pitchFamily="34" charset="0"/>
              </a:rPr>
              <a:t>3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дахин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өсч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амьдрал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маань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илбэтэй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юм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шиг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гурав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дахин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дээшлэх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нь</a:t>
            </a:r>
            <a:r>
              <a:rPr lang="en-US" dirty="0" smtClean="0">
                <a:latin typeface="Segoe UI" pitchFamily="34" charset="0"/>
              </a:rPr>
              <a:t>. </a:t>
            </a:r>
            <a:r>
              <a:rPr lang="en-US" dirty="0" err="1" smtClean="0">
                <a:latin typeface="Segoe UI" pitchFamily="34" charset="0"/>
              </a:rPr>
              <a:t>Ямар</a:t>
            </a:r>
            <a:r>
              <a:rPr lang="en-US" dirty="0" smtClean="0">
                <a:latin typeface="Segoe UI" pitchFamily="34" charset="0"/>
              </a:rPr>
              <a:t> ч </a:t>
            </a:r>
            <a:r>
              <a:rPr lang="en-US" dirty="0" err="1" smtClean="0">
                <a:latin typeface="Segoe UI" pitchFamily="34" charset="0"/>
              </a:rPr>
              <a:t>гадны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хөрөнгө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оруулалт</a:t>
            </a:r>
            <a:r>
              <a:rPr lang="en-US" dirty="0" smtClean="0">
                <a:latin typeface="Segoe UI" pitchFamily="34" charset="0"/>
              </a:rPr>
              <a:t>, </a:t>
            </a:r>
            <a:r>
              <a:rPr lang="en-US" dirty="0" err="1" smtClean="0">
                <a:latin typeface="Segoe UI" pitchFamily="34" charset="0"/>
              </a:rPr>
              <a:t>зээл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тусламж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гэлгүйгээр</a:t>
            </a:r>
            <a:r>
              <a:rPr lang="en-US" dirty="0" smtClean="0">
                <a:latin typeface="Segoe UI" pitchFamily="34" charset="0"/>
              </a:rPr>
              <a:t>. </a:t>
            </a:r>
            <a:r>
              <a:rPr lang="en-US" dirty="0" err="1" smtClean="0">
                <a:latin typeface="Segoe UI" pitchFamily="34" charset="0"/>
              </a:rPr>
              <a:t>Дотоод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нөөц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бололцоо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гэж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энийг</a:t>
            </a:r>
            <a:r>
              <a:rPr lang="en-US" dirty="0" smtClean="0">
                <a:latin typeface="Segoe UI" pitchFamily="34" charset="0"/>
              </a:rPr>
              <a:t> л </a:t>
            </a:r>
            <a:r>
              <a:rPr lang="en-US" dirty="0" err="1" smtClean="0">
                <a:latin typeface="Segoe UI" pitchFamily="34" charset="0"/>
              </a:rPr>
              <a:t>хэлнэ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дээ</a:t>
            </a:r>
            <a:r>
              <a:rPr lang="en-US" dirty="0" smtClean="0">
                <a:latin typeface="Segoe UI" pitchFamily="34" charset="0"/>
              </a:rPr>
              <a:t>.</a:t>
            </a:r>
            <a:r>
              <a:rPr lang="mn-MN" b="1" dirty="0" smtClean="0">
                <a:latin typeface="Segoe UI" pitchFamily="34" charset="0"/>
              </a:rPr>
              <a:t>”</a:t>
            </a:r>
            <a:endParaRPr lang="en-US" i="1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11510" t="22606" r="51826" b="31950"/>
          <a:stretch>
            <a:fillRect/>
          </a:stretch>
        </p:blipFill>
        <p:spPr bwMode="auto">
          <a:xfrm>
            <a:off x="457200" y="1828800"/>
            <a:ext cx="1905000" cy="14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0" y="190500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mn-MN" sz="3200" b="1" dirty="0" smtClean="0">
                <a:latin typeface="Segoe UI" pitchFamily="34" charset="0"/>
              </a:rPr>
              <a:t>Эдийн Засаг</a:t>
            </a:r>
          </a:p>
          <a:p>
            <a:pPr marL="742950" indent="-742950">
              <a:buFont typeface="+mj-lt"/>
              <a:buAutoNum type="arabicPeriod"/>
            </a:pPr>
            <a:r>
              <a:rPr lang="mn-MN" sz="3200" b="1" dirty="0" smtClean="0">
                <a:latin typeface="Segoe UI" pitchFamily="34" charset="0"/>
              </a:rPr>
              <a:t>Эдийн Засаг</a:t>
            </a:r>
          </a:p>
          <a:p>
            <a:pPr marL="742950" indent="-742950">
              <a:buFont typeface="+mj-lt"/>
              <a:buAutoNum type="arabicPeriod"/>
            </a:pPr>
            <a:r>
              <a:rPr lang="mn-MN" sz="3200" b="1" dirty="0" smtClean="0">
                <a:latin typeface="Segoe UI" pitchFamily="34" charset="0"/>
              </a:rPr>
              <a:t>Эдийн засаг</a:t>
            </a:r>
            <a:endParaRPr lang="en-US" sz="3200" b="1" dirty="0">
              <a:latin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352800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mn-MN" sz="1400" dirty="0" smtClean="0">
                <a:latin typeface="Segoe UI" pitchFamily="34" charset="0"/>
              </a:rPr>
              <a:t>Шийдлийн засгийн газар</a:t>
            </a:r>
            <a:endParaRPr lang="en-US" sz="1400" dirty="0">
              <a:latin typeface="Segoe UI" pitchFamily="34" charset="0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ЭРХ ЗҮЙН ОРЧИН, ШИЙДВЭР</a:t>
            </a:r>
            <a:endParaRPr lang="mn-MN" dirty="0"/>
          </a:p>
        </p:txBody>
      </p:sp>
      <p:pic>
        <p:nvPicPr>
          <p:cNvPr id="10" name="Picture 2" descr="http://www.inet.mn/ispages/isimage/inetnews/wytai5/37701_66334.jpg"/>
          <p:cNvPicPr>
            <a:picLocks noChangeAspect="1" noChangeArrowheads="1"/>
          </p:cNvPicPr>
          <p:nvPr/>
        </p:nvPicPr>
        <p:blipFill>
          <a:blip r:embed="rId3"/>
          <a:srcRect l="44444" t="2702"/>
          <a:stretch>
            <a:fillRect/>
          </a:stretch>
        </p:blipFill>
        <p:spPr bwMode="auto">
          <a:xfrm>
            <a:off x="6629400" y="4267200"/>
            <a:ext cx="132251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4114800"/>
            <a:ext cx="563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dirty="0" smtClean="0">
                <a:latin typeface="Segoe UI" pitchFamily="34" charset="0"/>
              </a:rPr>
              <a:t>Эрнандо Де Сото</a:t>
            </a:r>
            <a:r>
              <a:rPr lang="en-US" dirty="0" smtClean="0">
                <a:latin typeface="Segoe UI" pitchFamily="34" charset="0"/>
              </a:rPr>
              <a:t>: </a:t>
            </a:r>
            <a:r>
              <a:rPr lang="mn-MN" dirty="0" smtClean="0">
                <a:latin typeface="Segoe UI" pitchFamily="34" charset="0"/>
              </a:rPr>
              <a:t>10 гаруй жилийн өмнө </a:t>
            </a:r>
            <a:r>
              <a:rPr lang="mn-MN" b="1" dirty="0" smtClean="0">
                <a:latin typeface="Segoe UI" pitchFamily="34" charset="0"/>
              </a:rPr>
              <a:t>“</a:t>
            </a:r>
            <a:r>
              <a:rPr lang="en-US" dirty="0" err="1" smtClean="0">
                <a:latin typeface="Segoe UI" pitchFamily="34" charset="0"/>
              </a:rPr>
              <a:t>Ядуу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хүмүүст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бүртгэгдээгүй</a:t>
            </a:r>
            <a:r>
              <a:rPr lang="mn-MN" b="1" dirty="0" smtClean="0">
                <a:latin typeface="Segoe UI" pitchFamily="34" charset="0"/>
              </a:rPr>
              <a:t> </a:t>
            </a:r>
            <a:r>
              <a:rPr lang="en-US" b="1" dirty="0" err="1" smtClean="0">
                <a:latin typeface="Segoe UI" pitchFamily="34" charset="0"/>
              </a:rPr>
              <a:t>баялаг</a:t>
            </a:r>
            <a:r>
              <a:rPr lang="en-US" b="1" dirty="0" smtClean="0">
                <a:latin typeface="Segoe UI" pitchFamily="34" charset="0"/>
              </a:rPr>
              <a:t> </a:t>
            </a:r>
            <a:r>
              <a:rPr lang="en-US" b="1" dirty="0" err="1" smtClean="0">
                <a:latin typeface="Segoe UI" pitchFamily="34" charset="0"/>
              </a:rPr>
              <a:t>их</a:t>
            </a:r>
            <a:r>
              <a:rPr lang="en-US" b="1" dirty="0" smtClean="0">
                <a:latin typeface="Segoe UI" pitchFamily="34" charset="0"/>
              </a:rPr>
              <a:t> </a:t>
            </a:r>
            <a:r>
              <a:rPr lang="en-US" b="1" dirty="0" err="1" smtClean="0">
                <a:latin typeface="Segoe UI" pitchFamily="34" charset="0"/>
              </a:rPr>
              <a:t>байна</a:t>
            </a:r>
            <a:r>
              <a:rPr lang="en-US" dirty="0" smtClean="0">
                <a:latin typeface="Segoe UI" pitchFamily="34" charset="0"/>
              </a:rPr>
              <a:t>, </a:t>
            </a:r>
            <a:r>
              <a:rPr lang="en-US" dirty="0" err="1" smtClean="0">
                <a:latin typeface="Segoe UI" pitchFamily="34" charset="0"/>
              </a:rPr>
              <a:t>тэдний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амьдарч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байгаа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хашаа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байшин</a:t>
            </a:r>
            <a:r>
              <a:rPr lang="en-US" dirty="0" smtClean="0">
                <a:latin typeface="Segoe UI" pitchFamily="34" charset="0"/>
              </a:rPr>
              <a:t>, </a:t>
            </a:r>
            <a:r>
              <a:rPr lang="en-US" b="1" dirty="0" err="1" smtClean="0">
                <a:latin typeface="Segoe UI" pitchFamily="34" charset="0"/>
              </a:rPr>
              <a:t>газар</a:t>
            </a:r>
            <a:r>
              <a:rPr lang="en-US" dirty="0" smtClean="0">
                <a:latin typeface="Segoe UI" pitchFamily="34" charset="0"/>
              </a:rPr>
              <a:t> </a:t>
            </a:r>
            <a:r>
              <a:rPr lang="en-US" dirty="0" err="1" smtClean="0">
                <a:latin typeface="Segoe UI" pitchFamily="34" charset="0"/>
              </a:rPr>
              <a:t>гээд</a:t>
            </a:r>
            <a:r>
              <a:rPr lang="en-US" dirty="0" smtClean="0">
                <a:latin typeface="Segoe UI" pitchFamily="34" charset="0"/>
              </a:rPr>
              <a:t> </a:t>
            </a:r>
            <a:r>
              <a:rPr lang="en-US" dirty="0" err="1" smtClean="0">
                <a:latin typeface="Segoe UI" pitchFamily="34" charset="0"/>
              </a:rPr>
              <a:t>хөрөнгийг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бүртгэлжүүлээд</a:t>
            </a:r>
            <a:r>
              <a:rPr lang="en-US" dirty="0" smtClean="0">
                <a:latin typeface="Segoe UI" pitchFamily="34" charset="0"/>
              </a:rPr>
              <a:t> </a:t>
            </a:r>
            <a:r>
              <a:rPr lang="en-US" dirty="0" err="1" smtClean="0">
                <a:latin typeface="Segoe UI" pitchFamily="34" charset="0"/>
              </a:rPr>
              <a:t>эргэлтэд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оруулах</a:t>
            </a:r>
            <a:r>
              <a:rPr lang="en-US" dirty="0" smtClean="0">
                <a:latin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</a:rPr>
              <a:t>хэрэгтэй</a:t>
            </a:r>
            <a:r>
              <a:rPr lang="mn-MN" dirty="0" smtClean="0">
                <a:latin typeface="Segoe UI" pitchFamily="34" charset="0"/>
              </a:rPr>
              <a:t>. Бүртгэлгүй газрыг баталгаажуулбал Монголд асар их боломж байна</a:t>
            </a:r>
            <a:r>
              <a:rPr lang="mn-MN" b="1" dirty="0" smtClean="0">
                <a:latin typeface="Segoe UI" pitchFamily="34" charset="0"/>
              </a:rPr>
              <a:t>”</a:t>
            </a:r>
            <a:endParaRPr lang="en-US" i="1" dirty="0">
              <a:latin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ЭРХ ЗҮЙН ОРЧИН, ШИЙДВЭР</a:t>
            </a:r>
            <a:endParaRPr lang="mn-MN" dirty="0"/>
          </a:p>
        </p:txBody>
      </p:sp>
      <p:sp>
        <p:nvSpPr>
          <p:cNvPr id="7" name="Rectangle 6"/>
          <p:cNvSpPr/>
          <p:nvPr/>
        </p:nvSpPr>
        <p:spPr>
          <a:xfrm>
            <a:off x="228600" y="1676400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mn-MN" altLang="en-US" b="1" dirty="0" smtClean="0">
                <a:solidFill>
                  <a:srgbClr val="002060"/>
                </a:solidFill>
                <a:latin typeface="Segoe UI" pitchFamily="34" charset="0"/>
              </a:rPr>
              <a:t>Байгаль орчныг хамгаалах тухай хууль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</a:rPr>
              <a:t>: “нутгийн </a:t>
            </a:r>
            <a:r>
              <a:rPr lang="mn-MN" altLang="en-US" u="sng" dirty="0" smtClean="0">
                <a:solidFill>
                  <a:srgbClr val="002060"/>
                </a:solidFill>
                <a:latin typeface="Segoe UI" pitchFamily="34" charset="0"/>
              </a:rPr>
              <a:t>иргэд сайн дурын үндсэн дээр нэгдэж байгалийн баялгийг арчлан хамгаалах, нөхөн сэргээх, түүний ашиг шимийг хүртэх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</a:rPr>
              <a:t>;”</a:t>
            </a:r>
            <a:endParaRPr lang="en-US" altLang="en-US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124200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44500">
              <a:lnSpc>
                <a:spcPct val="90000"/>
              </a:lnSpc>
              <a:spcAft>
                <a:spcPct val="35000"/>
              </a:spcAft>
            </a:pPr>
            <a:r>
              <a:rPr lang="mn-MN" altLang="en-US" b="1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Ойн хууль: 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4.4.2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: С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ум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дүүргийн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mn-MN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ИТХ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баг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хорооны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ИН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Хурлын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саналыг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үндэслэн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ойн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сангийн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тодорхой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хэсгийг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...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гэрээний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дагуу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ойн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нөхөрлөл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аж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ахуйн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нэгж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байгууллаг</a:t>
            </a:r>
            <a:r>
              <a:rPr lang="mn-MN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ад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эзэмш</a:t>
            </a:r>
            <a:r>
              <a:rPr lang="mn-MN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үүлэх</a:t>
            </a:r>
            <a:endParaRPr lang="en-US" altLang="en-US" u="sng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4572000"/>
            <a:ext cx="4572000" cy="15881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b="1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Амьт</a:t>
            </a:r>
            <a:r>
              <a:rPr lang="mn-MN" altLang="en-US" b="1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ны тухай хууль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1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4.1.Иргэн,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хуулийн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этгээд</a:t>
            </a:r>
            <a:r>
              <a:rPr lang="mn-MN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эд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нэн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ховроос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бусад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амьтныг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хамгаалах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өсгөн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үржүүлэх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ашиглах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зорилгоор</a:t>
            </a:r>
            <a:r>
              <a:rPr lang="en-US" altLang="en-US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тодорхой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нөхцөл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,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болзол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бүхий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гэрээний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mn-MN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дагуу эзэмш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үүлж</a:t>
            </a:r>
            <a:r>
              <a:rPr lang="en-US" altLang="en-US" u="sng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</a:t>
            </a:r>
            <a:r>
              <a:rPr lang="en-US" altLang="en-US" u="sng" dirty="0" err="1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болно</a:t>
            </a:r>
            <a:endParaRPr lang="en-US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1752601"/>
            <a:ext cx="3505200" cy="2528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1200">
              <a:lnSpc>
                <a:spcPct val="90000"/>
              </a:lnSpc>
              <a:spcAft>
                <a:spcPct val="35000"/>
              </a:spcAft>
            </a:pPr>
            <a:r>
              <a:rPr lang="mn-MN" altLang="en-US" b="1" dirty="0" smtClean="0">
                <a:latin typeface="Segoe UI" pitchFamily="34" charset="0"/>
              </a:rPr>
              <a:t>Газрын тухай хууль: </a:t>
            </a:r>
          </a:p>
          <a:p>
            <a:pPr algn="just" defTabSz="7112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mn-MN" altLang="en-US" sz="1400" dirty="0" smtClean="0">
                <a:latin typeface="Segoe UI" pitchFamily="34" charset="0"/>
              </a:rPr>
              <a:t>“газар эзэмших, ашиглах эрхийн гэрчилгээ олгох журмыг батлах”,</a:t>
            </a:r>
            <a:endParaRPr lang="mn-MN" sz="1400" dirty="0" smtClean="0">
              <a:latin typeface="Segoe UI" pitchFamily="34" charset="0"/>
            </a:endParaRPr>
          </a:p>
          <a:p>
            <a:pPr defTabSz="4445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mn-MN" sz="1400" dirty="0" smtClean="0">
                <a:latin typeface="Segoe UI" pitchFamily="34" charset="0"/>
              </a:rPr>
              <a:t>“газрыг </a:t>
            </a:r>
            <a:r>
              <a:rPr lang="mn-MN" sz="1400" u="sng" dirty="0" smtClean="0">
                <a:latin typeface="Segoe UI" pitchFamily="34" charset="0"/>
              </a:rPr>
              <a:t>болзол, нөхцөлтэйгөөр эзэмшүүлэх, ашиглуулах</a:t>
            </a:r>
            <a:r>
              <a:rPr lang="mn-MN" sz="1400" dirty="0" smtClean="0">
                <a:latin typeface="Segoe UI" pitchFamily="34" charset="0"/>
              </a:rPr>
              <a:t>”</a:t>
            </a:r>
            <a:r>
              <a:rPr lang="mn-MN" altLang="en-US" sz="1400" dirty="0" smtClean="0">
                <a:solidFill>
                  <a:srgbClr val="002060"/>
                </a:solidFill>
                <a:latin typeface="Segoe UI" pitchFamily="34" charset="0"/>
                <a:cs typeface="Times New Roman" pitchFamily="18" charset="0"/>
              </a:rPr>
              <a:t> 52.2 </a:t>
            </a:r>
            <a:r>
              <a:rPr lang="mn-MN" altLang="en-US" sz="1400" dirty="0" smtClean="0">
                <a:latin typeface="Segoe UI" pitchFamily="34" charset="0"/>
                <a:cs typeface="Times New Roman" pitchFamily="18" charset="0"/>
              </a:rPr>
              <a:t>Өвөл-хаврын бэлчээрийг... </a:t>
            </a:r>
            <a:r>
              <a:rPr lang="mn-MN" altLang="en-US" sz="1400" u="sng" dirty="0" smtClean="0">
                <a:latin typeface="Segoe UI" pitchFamily="34" charset="0"/>
                <a:cs typeface="Times New Roman" pitchFamily="18" charset="0"/>
              </a:rPr>
              <a:t>малчдын хэсэг, бүлэгт гэрээгээр ашиглуулж болно</a:t>
            </a:r>
          </a:p>
          <a:p>
            <a:pPr defTabSz="4445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mn-MN" altLang="en-US" sz="1400" dirty="0" smtClean="0">
                <a:latin typeface="Segoe UI" pitchFamily="34" charset="0"/>
                <a:cs typeface="Times New Roman" pitchFamily="18" charset="0"/>
              </a:rPr>
              <a:t>52.5 Эрчимжсэн аж ахуй эрхлэх зорилгоор хашсан бэлчээрийг улирал харгалзахгүй </a:t>
            </a:r>
            <a:r>
              <a:rPr lang="mn-MN" altLang="en-US" sz="1400" u="sng" dirty="0" smtClean="0">
                <a:latin typeface="Segoe UI" pitchFamily="34" charset="0"/>
                <a:cs typeface="Times New Roman" pitchFamily="18" charset="0"/>
              </a:rPr>
              <a:t>иргэн, аж ахуйн нэгж, байгууллага гэрээгээр ашиглаж болно</a:t>
            </a:r>
            <a:r>
              <a:rPr lang="mn-MN" altLang="en-US" sz="1400" dirty="0" smtClean="0">
                <a:latin typeface="Segoe UI" pitchFamily="34" charset="0"/>
                <a:cs typeface="Times New Roman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4876800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b="1" dirty="0" smtClean="0">
                <a:latin typeface="Segoe UI" pitchFamily="34" charset="0"/>
              </a:rPr>
              <a:t>Иргэний хууль: </a:t>
            </a:r>
            <a:r>
              <a:rPr lang="mn-MN" dirty="0" smtClean="0">
                <a:latin typeface="Segoe UI" pitchFamily="34" charset="0"/>
              </a:rPr>
              <a:t>“эрх зүйн этгээдийн хооронд үүсэх </a:t>
            </a:r>
            <a:endParaRPr lang="en-US" dirty="0" smtClean="0">
              <a:latin typeface="Segoe UI" pitchFamily="34" charset="0"/>
            </a:endParaRPr>
          </a:p>
          <a:p>
            <a:pPr algn="just"/>
            <a:r>
              <a:rPr lang="mn-MN" u="sng" dirty="0" smtClean="0">
                <a:latin typeface="Segoe UI" pitchFamily="34" charset="0"/>
              </a:rPr>
              <a:t>эдийн харилцааг зохицуулах</a:t>
            </a:r>
            <a:r>
              <a:rPr lang="mn-MN" dirty="0" smtClean="0">
                <a:latin typeface="Segoe UI" pitchFamily="34" charset="0"/>
              </a:rPr>
              <a:t>”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600" y="4285768"/>
            <a:ext cx="3657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1200">
              <a:lnSpc>
                <a:spcPct val="90000"/>
              </a:lnSpc>
              <a:spcAft>
                <a:spcPct val="35000"/>
              </a:spcAft>
            </a:pPr>
            <a:r>
              <a:rPr lang="mn-MN" altLang="en-US" sz="1400" b="1" dirty="0" smtClean="0">
                <a:latin typeface="Segoe UI" pitchFamily="34" charset="0"/>
              </a:rPr>
              <a:t>Монгол улсын иргэнд газар өмчлүүлэх тухай хууль . . .</a:t>
            </a:r>
            <a:endParaRPr lang="en-US" altLang="en-US" sz="1400" b="1" dirty="0">
              <a:latin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6183868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b="1" dirty="0" smtClean="0">
                <a:latin typeface="Segoe UI" pitchFamily="34" charset="0"/>
              </a:rPr>
              <a:t>Геодези, кадастрын г.м бусад хууль эрх зүйн баримтууд ...</a:t>
            </a:r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257841"/>
          </a:xfrm>
        </p:spPr>
        <p:txBody>
          <a:bodyPr/>
          <a:lstStyle/>
          <a:p>
            <a:pPr>
              <a:defRPr/>
            </a:pPr>
            <a:r>
              <a:rPr lang="mn-MN" sz="1000" dirty="0" smtClean="0">
                <a:latin typeface="Segoe UI" pitchFamily="34" charset="0"/>
              </a:rPr>
              <a:t/>
            </a:r>
            <a:br>
              <a:rPr lang="mn-MN" sz="1000" dirty="0" smtClean="0">
                <a:latin typeface="Segoe UI" pitchFamily="34" charset="0"/>
              </a:rPr>
            </a:br>
            <a:endParaRPr lang="mn-MN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1799272"/>
            <a:ext cx="8534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mn-MN" sz="2400" b="1" dirty="0" smtClean="0">
                <a:latin typeface="Segoe UI" pitchFamily="34" charset="0"/>
              </a:rPr>
              <a:t>ДАЙНЫ ҮЕД:</a:t>
            </a:r>
          </a:p>
          <a:p>
            <a:pPr algn="just">
              <a:defRPr/>
            </a:pPr>
            <a:r>
              <a:rPr lang="mn-MN" sz="2400" b="1" dirty="0" smtClean="0">
                <a:latin typeface="Segoe UI" pitchFamily="34" charset="0"/>
              </a:rPr>
              <a:t>ГАЗАР НУТАГ АВДАГ, АЛДДАГ</a:t>
            </a:r>
          </a:p>
          <a:p>
            <a:pPr algn="just">
              <a:defRPr/>
            </a:pPr>
            <a:endParaRPr lang="mn-MN" sz="2400" b="1" dirty="0" smtClean="0">
              <a:latin typeface="Segoe UI" pitchFamily="34" charset="0"/>
            </a:endParaRPr>
          </a:p>
          <a:p>
            <a:pPr algn="just">
              <a:defRPr/>
            </a:pPr>
            <a:r>
              <a:rPr lang="mn-MN" sz="2400" b="1" dirty="0" smtClean="0">
                <a:latin typeface="Segoe UI" pitchFamily="34" charset="0"/>
              </a:rPr>
              <a:t>ЭНХ ТАЙВАН ЦАГТ:</a:t>
            </a:r>
          </a:p>
          <a:p>
            <a:pPr algn="just">
              <a:defRPr/>
            </a:pPr>
            <a:r>
              <a:rPr lang="mn-MN" sz="2400" b="1" dirty="0" smtClean="0">
                <a:latin typeface="Segoe UI" pitchFamily="34" charset="0"/>
              </a:rPr>
              <a:t>ГАЗАР НУТГААС БАЯЛАГ ОЛЖ АВАХ ЭРХИЙГ ЗУРАГ ТӨСӨЛ, ТӨЛӨВЛӨЛТӨӨР БАТАЛГААЖУУЛЖ  ГАЗРЫН ЗОРИУЛАЛТЫН ЭРХИЙГ ХУДАЛДАЖ, ХУДАЛДАН АВДАГ,  ӨМЧИЛДӨГ, ТҮРЭЭСЭЛДЭГ, БАЯЛАГ БҮТЭЭДЭГ, АШИГ ХУВААДАГ.</a:t>
            </a:r>
          </a:p>
          <a:p>
            <a:pPr algn="just">
              <a:defRPr/>
            </a:pPr>
            <a:endParaRPr lang="mn-MN" sz="2400" b="1" dirty="0" smtClean="0">
              <a:latin typeface="Segoe UI" pitchFamily="34" charset="0"/>
            </a:endParaRPr>
          </a:p>
          <a:p>
            <a:pPr algn="ctr">
              <a:defRPr/>
            </a:pPr>
            <a:r>
              <a:rPr lang="mn-MN" sz="1200" dirty="0" smtClean="0">
                <a:latin typeface="Segoe UI" pitchFamily="34" charset="0"/>
              </a:rPr>
              <a:t>...</a:t>
            </a:r>
            <a:r>
              <a:rPr lang="mn-MN" b="1" dirty="0" smtClean="0">
                <a:latin typeface="Segoe UI" pitchFamily="34" charset="0"/>
              </a:rPr>
              <a:t>төлөвлөлт, зориулалтгүй бол газар өмчлөх, эзэмших, ашиглах эрх бол  </a:t>
            </a:r>
            <a:r>
              <a:rPr lang="mn-MN" sz="4800" b="1" dirty="0" smtClean="0">
                <a:solidFill>
                  <a:srgbClr val="FF0000"/>
                </a:solidFill>
                <a:latin typeface="Segoe UI" pitchFamily="34" charset="0"/>
              </a:rPr>
              <a:t>ЭРХ</a:t>
            </a:r>
            <a:r>
              <a:rPr lang="mn-MN" sz="3200" b="1" dirty="0" smtClean="0">
                <a:solidFill>
                  <a:srgbClr val="FF0000"/>
                </a:solidFill>
                <a:latin typeface="Segoe UI" pitchFamily="34" charset="0"/>
              </a:rPr>
              <a:t> </a:t>
            </a:r>
            <a:r>
              <a:rPr lang="mn-MN" sz="4800" b="1" dirty="0" smtClean="0">
                <a:solidFill>
                  <a:srgbClr val="FF0000"/>
                </a:solidFill>
                <a:latin typeface="Segoe UI" pitchFamily="34" charset="0"/>
              </a:rPr>
              <a:t>БИШ</a:t>
            </a:r>
            <a:endParaRPr lang="mn-MN" b="1" dirty="0" smtClean="0">
              <a:solidFill>
                <a:srgbClr val="FF0000"/>
              </a:solidFill>
              <a:latin typeface="Segoe UI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all" spc="20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+mj-ea"/>
                <a:cs typeface="+mj-cs"/>
              </a:rPr>
              <a:t>БОДИТ БАЙДАЛ</a:t>
            </a:r>
            <a:endParaRPr kumimoji="0" lang="en-US" sz="3200" b="1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49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838200" y="2438400"/>
            <a:ext cx="7467600" cy="3505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749300" dist="50800" dir="16740000" sx="104000" sy="104000" algn="ctr" rotWithShape="0">
              <a:srgbClr val="FF0000">
                <a:alpha val="84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mn-MN" sz="2400" dirty="0">
                <a:latin typeface="Segoe UI" pitchFamily="34" charset="0"/>
              </a:rPr>
              <a:t>ӨРГӨН УУДАМ НУТАГТАЙ </a:t>
            </a:r>
            <a:r>
              <a:rPr lang="mn-MN" sz="2400" dirty="0" smtClean="0">
                <a:latin typeface="Segoe UI" pitchFamily="34" charset="0"/>
              </a:rPr>
              <a:t>МОНГОЛЧУУД БИД</a:t>
            </a:r>
          </a:p>
          <a:p>
            <a:pPr algn="ctr">
              <a:defRPr/>
            </a:pPr>
            <a:endParaRPr lang="en-US" sz="2400" dirty="0">
              <a:latin typeface="Segoe UI" pitchFamily="34" charset="0"/>
            </a:endParaRPr>
          </a:p>
          <a:p>
            <a:pPr algn="ctr">
              <a:defRPr/>
            </a:pPr>
            <a:r>
              <a:rPr lang="mn-MN" sz="3200" dirty="0">
                <a:latin typeface="Segoe UI" pitchFamily="34" charset="0"/>
              </a:rPr>
              <a:t>ХӨДӨЛМӨРИЙН АНХДАГЧ </a:t>
            </a:r>
            <a:r>
              <a:rPr lang="mn-MN" sz="3200" dirty="0" smtClean="0">
                <a:latin typeface="Segoe UI" pitchFamily="34" charset="0"/>
              </a:rPr>
              <a:t>ХЭРЭГСЭЛ</a:t>
            </a:r>
          </a:p>
          <a:p>
            <a:pPr algn="ctr">
              <a:defRPr/>
            </a:pPr>
            <a:endParaRPr lang="mn-MN" sz="3200" dirty="0" smtClean="0">
              <a:latin typeface="Segoe UI" pitchFamily="34" charset="0"/>
            </a:endParaRPr>
          </a:p>
          <a:p>
            <a:pPr algn="ctr">
              <a:defRPr/>
            </a:pPr>
            <a:r>
              <a:rPr lang="mn-MN" sz="3200" dirty="0" smtClean="0">
                <a:latin typeface="Segoe UI" pitchFamily="34" charset="0"/>
              </a:rPr>
              <a:t> </a:t>
            </a:r>
            <a:r>
              <a:rPr lang="mn-MN" sz="3200" b="1" dirty="0">
                <a:latin typeface="Segoe UI" pitchFamily="34" charset="0"/>
              </a:rPr>
              <a:t>ТӨЛӨВЛӨЛТТЭЙ, БАТАЛГААЖСАН </a:t>
            </a:r>
          </a:p>
          <a:p>
            <a:pPr algn="ctr">
              <a:defRPr/>
            </a:pPr>
            <a:r>
              <a:rPr lang="mn-MN" sz="3200" b="1" dirty="0">
                <a:latin typeface="Segoe UI" pitchFamily="34" charset="0"/>
              </a:rPr>
              <a:t>ГАЗАРГҮЙ БАЙНА</a:t>
            </a:r>
            <a:endParaRPr lang="en-US" sz="3200" b="1" dirty="0">
              <a:latin typeface="Segoe UI" pitchFamily="34" charset="0"/>
            </a:endParaRPr>
          </a:p>
        </p:txBody>
      </p:sp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b="1" dirty="0" smtClean="0">
                <a:latin typeface="Segoe UI" pitchFamily="34" charset="0"/>
              </a:rPr>
              <a:t>БОДИТ БАЙДАЛ</a:t>
            </a:r>
            <a:endParaRPr lang="en-US" b="1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Сургалтын материалууд\Work\2014 cadastre\Судалгаа\Танилцуулга Шийдвэрлэх асуудал\Микро эдийн засгийг хөгжүүлэх боломж\Бэлчээр Ногоон алт төсөл\Undurshireet PUG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362200" y="2743335"/>
            <a:ext cx="3985460" cy="281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Top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3116263"/>
            <a:ext cx="996950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22318" t="23607" r="26427" b="25104"/>
          <a:stretch>
            <a:fillRect/>
          </a:stretch>
        </p:blipFill>
        <p:spPr bwMode="auto">
          <a:xfrm>
            <a:off x="4745038" y="3035300"/>
            <a:ext cx="12890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09600" y="1676400"/>
            <a:ext cx="7391400" cy="4727575"/>
            <a:chOff x="152400" y="682625"/>
            <a:chExt cx="8610600" cy="6124575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6411913" y="2286000"/>
              <a:ext cx="2351087" cy="1431925"/>
              <a:chOff x="6411913" y="2286000"/>
              <a:chExt cx="2351087" cy="1431925"/>
            </a:xfrm>
          </p:grpSpPr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7010400" y="2286000"/>
                <a:ext cx="1676400" cy="97313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lang="mn-MN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Хүнс, хөдөө аж ахуйн яам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56" name="Rounded Rectangle 55"/>
              <p:cNvSpPr>
                <a:spLocks noChangeArrowheads="1"/>
              </p:cNvSpPr>
              <p:nvPr/>
            </p:nvSpPr>
            <p:spPr bwMode="auto">
              <a:xfrm>
                <a:off x="7010400" y="3276600"/>
                <a:ext cx="1752600" cy="441325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Тоног төхөөрөмж, </a:t>
                </a: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арга зүй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57" name="Left Arrow 56"/>
              <p:cNvSpPr/>
              <p:nvPr/>
            </p:nvSpPr>
            <p:spPr>
              <a:xfrm rot="20387060">
                <a:off x="6411913" y="2584450"/>
                <a:ext cx="381000" cy="43021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152400" y="2209800"/>
              <a:ext cx="2295525" cy="1431925"/>
              <a:chOff x="152400" y="2209800"/>
              <a:chExt cx="2295525" cy="1431925"/>
            </a:xfrm>
          </p:grpSpPr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152400" y="2209800"/>
                <a:ext cx="1676400" cy="97313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lang="mn-MN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Оюуны өмчийн газар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95"/>
              <p:cNvSpPr>
                <a:spLocks noChangeArrowheads="1"/>
              </p:cNvSpPr>
              <p:nvPr/>
            </p:nvSpPr>
            <p:spPr bwMode="auto">
              <a:xfrm>
                <a:off x="152400" y="3200400"/>
                <a:ext cx="1676400" cy="44132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Оюуны өмчийг бүртгэх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54" name="Left Arrow 53"/>
              <p:cNvSpPr/>
              <p:nvPr/>
            </p:nvSpPr>
            <p:spPr>
              <a:xfrm rot="12714331">
                <a:off x="2066925" y="2776538"/>
                <a:ext cx="381000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2651125" y="682625"/>
              <a:ext cx="1763713" cy="1754187"/>
              <a:chOff x="2650332" y="681868"/>
              <a:chExt cx="1763712" cy="1754156"/>
            </a:xfrm>
          </p:grpSpPr>
          <p:grpSp>
            <p:nvGrpSpPr>
              <p:cNvPr id="48" name="Group 1"/>
              <p:cNvGrpSpPr>
                <a:grpSpLocks/>
              </p:cNvGrpSpPr>
              <p:nvPr/>
            </p:nvGrpSpPr>
            <p:grpSpPr bwMode="auto">
              <a:xfrm>
                <a:off x="2650332" y="681868"/>
                <a:ext cx="1763712" cy="1371576"/>
                <a:chOff x="3570288" y="685800"/>
                <a:chExt cx="1763712" cy="1371576"/>
              </a:xfrm>
            </p:grpSpPr>
            <p:sp>
              <p:nvSpPr>
                <p:cNvPr id="50" name="Rectangle 49"/>
                <p:cNvSpPr>
                  <a:spLocks noChangeArrowheads="1"/>
                </p:cNvSpPr>
                <p:nvPr/>
              </p:nvSpPr>
              <p:spPr bwMode="auto">
                <a:xfrm>
                  <a:off x="3613151" y="685800"/>
                  <a:ext cx="1676399" cy="973121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mn-MN" sz="900" b="1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mn-MN" sz="900" b="1">
                      <a:solidFill>
                        <a:schemeClr val="tx1"/>
                      </a:solidFill>
                      <a:latin typeface="Segoe UI" pitchFamily="34" charset="0"/>
                      <a:cs typeface="Times New Roman" pitchFamily="18" charset="0"/>
                    </a:rPr>
                    <a:t>Сангийн яам</a:t>
                  </a:r>
                  <a:endParaRPr lang="en-US" sz="900" b="1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1" name="Rounded Rectangle 50"/>
                <p:cNvSpPr>
                  <a:spLocks noChangeArrowheads="1"/>
                </p:cNvSpPr>
                <p:nvPr/>
              </p:nvSpPr>
              <p:spPr bwMode="auto">
                <a:xfrm>
                  <a:off x="3570288" y="1676383"/>
                  <a:ext cx="1763712" cy="38099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alpha val="0"/>
                  </a:schemeClr>
                </a:solidFill>
                <a:ln>
                  <a:noFill/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mn-MN" sz="900">
                      <a:solidFill>
                        <a:schemeClr val="tx1"/>
                      </a:solidFill>
                      <a:latin typeface="Segoe UI" pitchFamily="34" charset="0"/>
                      <a:cs typeface="Times New Roman" pitchFamily="18" charset="0"/>
                    </a:rPr>
                    <a:t>Татвар төсөв</a:t>
                  </a:r>
                  <a:endParaRPr lang="en-US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9" name="Left Arrow 48"/>
              <p:cNvSpPr/>
              <p:nvPr/>
            </p:nvSpPr>
            <p:spPr>
              <a:xfrm rot="16447625">
                <a:off x="3571085" y="2029628"/>
                <a:ext cx="380993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152400" y="685800"/>
              <a:ext cx="2219325" cy="1371600"/>
              <a:chOff x="152400" y="685800"/>
              <a:chExt cx="2219325" cy="1371600"/>
            </a:xfrm>
          </p:grpSpPr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1676400" cy="97313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 dirty="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ЗЗНДН, НДН дэх  ГХБХБГ, газрын даамал</a:t>
                </a:r>
                <a:endParaRPr lang="en-US" sz="900" dirty="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46" name="Rounded Rectangle 45"/>
              <p:cNvSpPr>
                <a:spLocks noChangeArrowheads="1"/>
              </p:cNvSpPr>
              <p:nvPr/>
            </p:nvSpPr>
            <p:spPr bwMode="auto">
              <a:xfrm>
                <a:off x="152400" y="1676400"/>
                <a:ext cx="16764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Газар ашиглалты баталгаажуулах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47" name="Left Arrow 46"/>
              <p:cNvSpPr/>
              <p:nvPr/>
            </p:nvSpPr>
            <p:spPr>
              <a:xfrm rot="12688231">
                <a:off x="1989138" y="1592263"/>
                <a:ext cx="382587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564313" y="685800"/>
              <a:ext cx="2122487" cy="1490663"/>
              <a:chOff x="6564313" y="685800"/>
              <a:chExt cx="2122487" cy="1490663"/>
            </a:xfrm>
          </p:grpSpPr>
          <p:grpSp>
            <p:nvGrpSpPr>
              <p:cNvPr id="41" name="Group 4"/>
              <p:cNvGrpSpPr>
                <a:grpSpLocks/>
              </p:cNvGrpSpPr>
              <p:nvPr/>
            </p:nvGrpSpPr>
            <p:grpSpPr bwMode="auto">
              <a:xfrm>
                <a:off x="7010400" y="685800"/>
                <a:ext cx="1676400" cy="1447800"/>
                <a:chOff x="7010400" y="685800"/>
                <a:chExt cx="1676400" cy="1447800"/>
              </a:xfrm>
            </p:grpSpPr>
            <p:sp>
              <p:nvSpPr>
                <p:cNvPr id="43" name="Rectangle 42"/>
                <p:cNvSpPr>
                  <a:spLocks noChangeArrowheads="1"/>
                </p:cNvSpPr>
                <p:nvPr/>
              </p:nvSpPr>
              <p:spPr bwMode="auto">
                <a:xfrm>
                  <a:off x="7010400" y="685800"/>
                  <a:ext cx="1676400" cy="97313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mn-MN" sz="900" b="1">
                      <a:solidFill>
                        <a:schemeClr val="tx1"/>
                      </a:solidFill>
                      <a:latin typeface="Segoe UI" pitchFamily="34" charset="0"/>
                      <a:cs typeface="Times New Roman" pitchFamily="18" charset="0"/>
                    </a:rPr>
                    <a:t>Барилга, хот байгуулалтын яам</a:t>
                  </a:r>
                  <a:endParaRPr lang="en-US" sz="900" b="1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Rounded Rectangle 43"/>
                <p:cNvSpPr>
                  <a:spLocks noChangeArrowheads="1"/>
                </p:cNvSpPr>
                <p:nvPr/>
              </p:nvSpPr>
              <p:spPr bwMode="auto">
                <a:xfrm>
                  <a:off x="7010400" y="1676400"/>
                  <a:ext cx="1676400" cy="457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alpha val="0"/>
                  </a:schemeClr>
                </a:solidFill>
                <a:ln>
                  <a:noFill/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mn-MN" sz="900">
                      <a:solidFill>
                        <a:schemeClr val="tx1"/>
                      </a:solidFill>
                      <a:latin typeface="Segoe UI" pitchFamily="34" charset="0"/>
                      <a:cs typeface="Times New Roman" pitchFamily="18" charset="0"/>
                    </a:rPr>
                    <a:t>Зураг, төсөл, зөвшөөрөл</a:t>
                  </a:r>
                  <a:endParaRPr lang="en-US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2" name="Left Arrow 41"/>
              <p:cNvSpPr/>
              <p:nvPr/>
            </p:nvSpPr>
            <p:spPr>
              <a:xfrm rot="19619206">
                <a:off x="6564313" y="1746250"/>
                <a:ext cx="381000" cy="43021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0"/>
            <p:cNvGrpSpPr>
              <a:grpSpLocks/>
            </p:cNvGrpSpPr>
            <p:nvPr/>
          </p:nvGrpSpPr>
          <p:grpSpPr bwMode="auto">
            <a:xfrm>
              <a:off x="6464300" y="3962400"/>
              <a:ext cx="2222500" cy="1295400"/>
              <a:chOff x="6464300" y="3962400"/>
              <a:chExt cx="2222500" cy="1295400"/>
            </a:xfrm>
          </p:grpSpPr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6996113" y="3962400"/>
                <a:ext cx="1676400" cy="97313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lang="mn-MN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Хөдөлмөрийн яам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Rounded Rectangle 38"/>
              <p:cNvSpPr>
                <a:spLocks noChangeArrowheads="1"/>
              </p:cNvSpPr>
              <p:nvPr/>
            </p:nvSpPr>
            <p:spPr bwMode="auto">
              <a:xfrm>
                <a:off x="7010400" y="4876800"/>
                <a:ext cx="16764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Ажиллах хүч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40" name="Left Arrow 39"/>
              <p:cNvSpPr/>
              <p:nvPr/>
            </p:nvSpPr>
            <p:spPr>
              <a:xfrm rot="2009090">
                <a:off x="6464300" y="4184650"/>
                <a:ext cx="381000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6096000" y="5197475"/>
              <a:ext cx="2590800" cy="1357313"/>
              <a:chOff x="6096000" y="5197475"/>
              <a:chExt cx="2590800" cy="1357313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7010400" y="5583238"/>
                <a:ext cx="1676400" cy="9715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lang="mn-MN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Мэргэжлийн хяналт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6" name="Rounded Rectangle 35"/>
              <p:cNvSpPr>
                <a:spLocks noChangeArrowheads="1"/>
              </p:cNvSpPr>
              <p:nvPr/>
            </p:nvSpPr>
            <p:spPr bwMode="auto">
              <a:xfrm>
                <a:off x="6096000" y="5791200"/>
                <a:ext cx="1081088" cy="441325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Хяналт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7" name="Left Arrow 36"/>
              <p:cNvSpPr/>
              <p:nvPr/>
            </p:nvSpPr>
            <p:spPr>
              <a:xfrm rot="3103771">
                <a:off x="6649244" y="5172869"/>
                <a:ext cx="382588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3417888" y="4740275"/>
              <a:ext cx="2176462" cy="2066925"/>
              <a:chOff x="3417888" y="4740275"/>
              <a:chExt cx="2176462" cy="2066925"/>
            </a:xfrm>
          </p:grpSpPr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3417888" y="5943600"/>
                <a:ext cx="2176462" cy="863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, 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en-US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Газрын харилцаа, геодези,</a:t>
                </a: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 зураг зүйн газар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3" name="Rounded Rectangle 32"/>
              <p:cNvSpPr>
                <a:spLocks noChangeArrowheads="1"/>
              </p:cNvSpPr>
              <p:nvPr/>
            </p:nvSpPr>
            <p:spPr bwMode="auto">
              <a:xfrm>
                <a:off x="3429000" y="5181600"/>
                <a:ext cx="2133600" cy="58578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З</a:t>
                </a: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ураглал , төлөвлөлт, бүртгэл, БАТАЛГААЖУУЛАЛТ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Left Arrow 33"/>
              <p:cNvSpPr/>
              <p:nvPr/>
            </p:nvSpPr>
            <p:spPr>
              <a:xfrm rot="5400000">
                <a:off x="4393406" y="4715669"/>
                <a:ext cx="382588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152400" y="5135563"/>
              <a:ext cx="2743200" cy="1419225"/>
              <a:chOff x="152400" y="5135563"/>
              <a:chExt cx="2743200" cy="1419225"/>
            </a:xfrm>
          </p:grpSpPr>
          <p:sp>
            <p:nvSpPr>
              <p:cNvPr id="29" name="AutoShape 8"/>
              <p:cNvSpPr>
                <a:spLocks noChangeArrowheads="1"/>
              </p:cNvSpPr>
              <p:nvPr/>
            </p:nvSpPr>
            <p:spPr bwMode="auto">
              <a:xfrm>
                <a:off x="152400" y="5564188"/>
                <a:ext cx="1676400" cy="990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Эрдэм шинжилгээний хүрээлэн, их дээд сургууль,  төрийн бус байгууллага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0" name="Rounded Rectangle 29"/>
              <p:cNvSpPr>
                <a:spLocks noChangeArrowheads="1"/>
              </p:cNvSpPr>
              <p:nvPr/>
            </p:nvSpPr>
            <p:spPr bwMode="auto">
              <a:xfrm>
                <a:off x="1676400" y="5562600"/>
                <a:ext cx="1219200" cy="990600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Мэргэжилтэн бэлтгэх, технологийн судалгаа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31" name="Left Arrow 30"/>
              <p:cNvSpPr/>
              <p:nvPr/>
            </p:nvSpPr>
            <p:spPr>
              <a:xfrm rot="8347873">
                <a:off x="1930400" y="5135563"/>
                <a:ext cx="381000" cy="43021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52400" y="3962400"/>
              <a:ext cx="2197100" cy="1355725"/>
              <a:chOff x="152400" y="3962400"/>
              <a:chExt cx="2197100" cy="1355725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52400" y="3962400"/>
                <a:ext cx="1676400" cy="97313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lang="mn-MN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Эрчим хүчний яам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Rounded Rectangle 26"/>
              <p:cNvSpPr>
                <a:spLocks noChangeArrowheads="1"/>
              </p:cNvSpPr>
              <p:nvPr/>
            </p:nvSpPr>
            <p:spPr bwMode="auto">
              <a:xfrm>
                <a:off x="152400" y="4876800"/>
                <a:ext cx="1676400" cy="441325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Эрчим хүч, дэд бүтэц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  <p:sp>
            <p:nvSpPr>
              <p:cNvPr id="28" name="Left Arrow 27"/>
              <p:cNvSpPr/>
              <p:nvPr/>
            </p:nvSpPr>
            <p:spPr>
              <a:xfrm rot="8698018">
                <a:off x="1966913" y="4032250"/>
                <a:ext cx="382587" cy="43180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17"/>
            <p:cNvGrpSpPr>
              <a:grpSpLocks/>
            </p:cNvGrpSpPr>
            <p:nvPr/>
          </p:nvGrpSpPr>
          <p:grpSpPr bwMode="auto">
            <a:xfrm>
              <a:off x="4629150" y="703263"/>
              <a:ext cx="1847850" cy="1749424"/>
              <a:chOff x="4629150" y="704051"/>
              <a:chExt cx="1847850" cy="1749393"/>
            </a:xfrm>
          </p:grpSpPr>
          <p:grpSp>
            <p:nvGrpSpPr>
              <p:cNvPr id="22" name="Group 6"/>
              <p:cNvGrpSpPr>
                <a:grpSpLocks/>
              </p:cNvGrpSpPr>
              <p:nvPr/>
            </p:nvGrpSpPr>
            <p:grpSpPr bwMode="auto">
              <a:xfrm>
                <a:off x="4800600" y="704051"/>
                <a:ext cx="1676400" cy="1749393"/>
                <a:chOff x="4800600" y="704051"/>
                <a:chExt cx="1676400" cy="1749393"/>
              </a:xfrm>
            </p:grpSpPr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800600" y="704051"/>
                  <a:ext cx="1676400" cy="97312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mn-MN" sz="900" b="1">
                      <a:solidFill>
                        <a:schemeClr val="tx1"/>
                      </a:solidFill>
                      <a:latin typeface="Segoe UI" pitchFamily="34" charset="0"/>
                      <a:cs typeface="Times New Roman" pitchFamily="18" charset="0"/>
                    </a:rPr>
                    <a:t>Байгаль орчин, ногоон хөгжил, аялал жуулчлалын яам</a:t>
                  </a:r>
                  <a:endParaRPr lang="en-US" sz="900" b="1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Left Arrow 24"/>
                <p:cNvSpPr/>
                <p:nvPr/>
              </p:nvSpPr>
              <p:spPr>
                <a:xfrm rot="16447625">
                  <a:off x="5219703" y="2047048"/>
                  <a:ext cx="380993" cy="431800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Rounded Rectangle 22"/>
              <p:cNvSpPr>
                <a:spLocks noChangeArrowheads="1"/>
              </p:cNvSpPr>
              <p:nvPr/>
            </p:nvSpPr>
            <p:spPr bwMode="auto">
              <a:xfrm>
                <a:off x="4629150" y="1715270"/>
                <a:ext cx="1763713" cy="380993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0"/>
                </a:schemeClr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mn-MN" sz="900">
                    <a:solidFill>
                      <a:schemeClr val="tx1"/>
                    </a:solidFill>
                    <a:latin typeface="Segoe UI" pitchFamily="34" charset="0"/>
                    <a:cs typeface="Times New Roman" pitchFamily="18" charset="0"/>
                  </a:rPr>
                  <a:t>Байгаль орчин</a:t>
                </a:r>
                <a:endParaRPr lang="en-US" sz="900">
                  <a:solidFill>
                    <a:schemeClr val="tx1"/>
                  </a:solidFill>
                  <a:latin typeface="Segoe UI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1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mn-MN" b="1" dirty="0" smtClean="0">
                <a:latin typeface="Segoe UI" pitchFamily="34" charset="0"/>
              </a:rPr>
              <a:t>НӨӨЦИЙН УДИРДЛАГА, ХАМТЫН АЖИЛЛАГАА</a:t>
            </a:r>
            <a:endParaRPr lang="en-US" b="1" dirty="0">
              <a:latin typeface="Segoe UI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133600" y="4038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mn-MN" sz="1200" b="1" dirty="0" smtClean="0">
                <a:latin typeface="Segoe UI" pitchFamily="34" charset="0"/>
                <a:cs typeface="Times New Roman" pitchFamily="18" charset="0"/>
              </a:rPr>
              <a:t>Сүү, цагаан идээний үйлдвэрлэлийн төлөвлөлт, үйлдвэрлэл, мониторинг</a:t>
            </a:r>
            <a:endParaRPr lang="en-US" sz="1200" b="1" dirty="0">
              <a:latin typeface="Segoe U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590</TotalTime>
  <Words>1802</Words>
  <Application>Microsoft Office PowerPoint</Application>
  <PresentationFormat>On-screen Show (4:3)</PresentationFormat>
  <Paragraphs>241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Grid</vt:lpstr>
      <vt:lpstr> МОНГОЛ ХҮНД ГАЗРЫН ШИМ  </vt:lpstr>
      <vt:lpstr>ТӨЛӨВЛӨЛТ,БҮРТГЭЛГҮЙ ГАЗАР </vt:lpstr>
      <vt:lpstr>ТӨЛӨВЛӨЛТ,БҮРТГЭЛГҮЙ ГАЗАР </vt:lpstr>
      <vt:lpstr>ЭРХ ЗҮЙН ОРЧИН, ШИЙДВЭР</vt:lpstr>
      <vt:lpstr>ЭРХ ЗҮЙН ОРЧИН, ШИЙДВЭР</vt:lpstr>
      <vt:lpstr>ЭРХ ЗҮЙН ОРЧИН, ШИЙДВЭР</vt:lpstr>
      <vt:lpstr> </vt:lpstr>
      <vt:lpstr>БОДИТ БАЙДАЛ</vt:lpstr>
      <vt:lpstr>НӨӨЦИЙН УДИРДЛАГА, ХАМТЫН АЖИЛЛАГАА</vt:lpstr>
      <vt:lpstr>НӨӨЦИЙН УДИРДЛАГА, ХАМТЫН АЖИЛЛАГАА</vt:lpstr>
      <vt:lpstr>ЖИШЭЭ  иргэдийн санал санаачлагаар сҮҮ ЦАГААН ИДЭЭНИЙ ҮЙЛДВЭРЛЭЛ   /төгрөг/</vt:lpstr>
      <vt:lpstr>ЭЗЭНЖСЭН НУТАГТ БЭЛЧЭЭРИЙН МЕНЕЖМЕНТ САЙЖИРЧ БАЙНА</vt:lpstr>
      <vt:lpstr>...эрсдэл тооцоолох мэдээлэл</vt:lpstr>
      <vt:lpstr>PowerPoint Presentation</vt:lpstr>
      <vt:lpstr>PowerPoint Presentation</vt:lpstr>
      <vt:lpstr>PowerPoint Presentation</vt:lpstr>
      <vt:lpstr>PowerPoint Presentation</vt:lpstr>
      <vt:lpstr>ОЗМДБ</vt:lpstr>
      <vt:lpstr>ОЗМДБ</vt:lpstr>
      <vt:lpstr>ОЗМДБ</vt:lpstr>
      <vt:lpstr>ИЖ БҮРЭН ХАМТЫН АЖИЛЛАГАА</vt:lpstr>
      <vt:lpstr>ИРГЭДИЙН САНАЛ САНААЧЛАГЫГ УЛС, БҮС НУТГИЙН ЭДИЙН ЗАСАГТ ХОЛБОХ</vt:lpstr>
      <vt:lpstr>ИРГЭДИЙН САНАЛ САНААЧЛАГЫГ УЛС, БҮС НУТГИЙН ЭДИЙН ЗАСАГТ ХОЛБОХ</vt:lpstr>
      <vt:lpstr>ИРГЭДИЙН САНАЛ САНААЧЛАГЫГ УЛС, БҮС НУТГИЙН ЭДИЙН ЗАСАГТ ХОЛБОХ</vt:lpstr>
      <vt:lpstr>ИРГЭДИЙН САНАЛ САНААЧЛАГЫГ УЛС, БҮС НУТГИЙН ЭДИЙН ЗАСАГТ ХОЛБОХ</vt:lpstr>
      <vt:lpstr>ХҮРЭХ ҮР ДҮН</vt:lpstr>
      <vt:lpstr>ХҮРЭХ ҮР ДҮН</vt:lpstr>
      <vt:lpstr>ХҮРЭХ ҮР ДҮН</vt:lpstr>
      <vt:lpstr>ХҮРЭХ ҮР ДҮН</vt:lpstr>
      <vt:lpstr>ХҮРЭХ ҮР ДҮН</vt:lpstr>
      <vt:lpstr>ХҮРЭХ ҮР ДҮН</vt:lpstr>
      <vt:lpstr>PowerPoint Presentation</vt:lpstr>
      <vt:lpstr>ХҮРЭХ ҮР ДҮН</vt:lpstr>
      <vt:lpstr>PowerPoint Presentation</vt:lpstr>
      <vt:lpstr>ХҮРЭХ ҮР ДҮН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Geocoding</dc:title>
  <dc:creator>User</dc:creator>
  <cp:lastModifiedBy>Enkh-Amgalan Ts</cp:lastModifiedBy>
  <cp:revision>91</cp:revision>
  <dcterms:created xsi:type="dcterms:W3CDTF">2015-05-07T12:35:54Z</dcterms:created>
  <dcterms:modified xsi:type="dcterms:W3CDTF">2015-05-28T01:32:36Z</dcterms:modified>
</cp:coreProperties>
</file>